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6" r:id="rId6"/>
  </p:sldMasterIdLst>
  <p:notesMasterIdLst>
    <p:notesMasterId r:id="rId26"/>
  </p:notesMasterIdLst>
  <p:sldIdLst>
    <p:sldId id="261" r:id="rId7"/>
    <p:sldId id="326" r:id="rId8"/>
    <p:sldId id="257" r:id="rId9"/>
    <p:sldId id="284" r:id="rId10"/>
    <p:sldId id="322" r:id="rId11"/>
    <p:sldId id="309" r:id="rId12"/>
    <p:sldId id="323" r:id="rId13"/>
    <p:sldId id="324" r:id="rId14"/>
    <p:sldId id="313" r:id="rId15"/>
    <p:sldId id="315" r:id="rId16"/>
    <p:sldId id="325" r:id="rId17"/>
    <p:sldId id="328" r:id="rId18"/>
    <p:sldId id="321" r:id="rId19"/>
    <p:sldId id="286" r:id="rId20"/>
    <p:sldId id="316" r:id="rId21"/>
    <p:sldId id="317" r:id="rId22"/>
    <p:sldId id="318" r:id="rId23"/>
    <p:sldId id="319" r:id="rId24"/>
    <p:sldId id="30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nyamungu" initials="nn" lastIdx="2" clrIdx="0">
    <p:extLst>
      <p:ext uri="{19B8F6BF-5375-455C-9EA6-DF929625EA0E}">
        <p15:presenceInfo xmlns:p15="http://schemas.microsoft.com/office/powerpoint/2012/main" userId="3a565d960800c079" providerId="Windows Live"/>
      </p:ext>
    </p:extLst>
  </p:cmAuthor>
  <p:cmAuthor id="2" name="LOPEZ DE KHALEK, Regina" initials="LDKR" lastIdx="1" clrIdx="1">
    <p:extLst>
      <p:ext uri="{19B8F6BF-5375-455C-9EA6-DF929625EA0E}">
        <p15:presenceInfo xmlns:p15="http://schemas.microsoft.com/office/powerpoint/2012/main" userId="S::lopezdekhalekr@unaids.org::4113af33-b806-4868-8fe1-3563c69f3e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B228E-B66E-467C-85EF-AAE2ACBF2531}" v="18" dt="2019-11-28T07:25:02.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533"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sorterViewPr>
    <p:cViewPr>
      <p:scale>
        <a:sx n="100" d="100"/>
        <a:sy n="100" d="100"/>
      </p:scale>
      <p:origin x="0" y="-4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1D342-B534-4AC8-AF66-EA29D1080E8B}" type="datetimeFigureOut">
              <a:rPr lang="fr-FR" smtClean="0"/>
              <a:t>30/11/2019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B1683-21F5-4C89-BADA-B58F436A6B5E}" type="slidenum">
              <a:rPr lang="fr-FR" smtClean="0"/>
              <a:t>‹#›</a:t>
            </a:fld>
            <a:endParaRPr lang="fr-FR"/>
          </a:p>
        </p:txBody>
      </p:sp>
    </p:spTree>
    <p:extLst>
      <p:ext uri="{BB962C8B-B14F-4D97-AF65-F5344CB8AC3E}">
        <p14:creationId xmlns:p14="http://schemas.microsoft.com/office/powerpoint/2010/main" val="358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22191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64BC41-0BF1-4665-A21E-622075CBAC40}"/>
              </a:ext>
            </a:extLst>
          </p:cNvPr>
          <p:cNvPicPr>
            <a:picLocks noChangeAspect="1"/>
          </p:cNvPicPr>
          <p:nvPr/>
        </p:nvPicPr>
        <p:blipFill>
          <a:blip r:embed="rId2"/>
          <a:srcRect/>
          <a:stretch>
            <a:fillRect/>
          </a:stretch>
        </p:blipFill>
        <p:spPr>
          <a:xfrm>
            <a:off x="0" y="0"/>
            <a:ext cx="12192000" cy="6858000"/>
          </a:xfrm>
          <a:prstGeom prst="rect">
            <a:avLst/>
          </a:prstGeom>
          <a:noFill/>
          <a:ln cap="flat">
            <a:noFill/>
          </a:ln>
        </p:spPr>
      </p:pic>
    </p:spTree>
    <p:extLst>
      <p:ext uri="{BB962C8B-B14F-4D97-AF65-F5344CB8AC3E}">
        <p14:creationId xmlns:p14="http://schemas.microsoft.com/office/powerpoint/2010/main" val="97375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27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64BC41-0BF1-4665-A21E-622075CBAC40}"/>
              </a:ext>
            </a:extLst>
          </p:cNvPr>
          <p:cNvPicPr>
            <a:picLocks noChangeAspect="1"/>
          </p:cNvPicPr>
          <p:nvPr/>
        </p:nvPicPr>
        <p:blipFill>
          <a:blip r:embed="rId2"/>
          <a:srcRect/>
          <a:stretch>
            <a:fillRect/>
          </a:stretch>
        </p:blipFill>
        <p:spPr>
          <a:xfrm>
            <a:off x="0" y="0"/>
            <a:ext cx="12192000" cy="6858000"/>
          </a:xfrm>
          <a:prstGeom prst="rect">
            <a:avLst/>
          </a:prstGeom>
          <a:noFill/>
          <a:ln cap="flat">
            <a:noFill/>
          </a:ln>
        </p:spPr>
      </p:pic>
    </p:spTree>
    <p:extLst>
      <p:ext uri="{BB962C8B-B14F-4D97-AF65-F5344CB8AC3E}">
        <p14:creationId xmlns:p14="http://schemas.microsoft.com/office/powerpoint/2010/main" val="209094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173F7-E214-4044-A55D-2ED7009FC3B1}"/>
              </a:ext>
            </a:extLst>
          </p:cNvPr>
          <p:cNvPicPr>
            <a:picLocks noChangeAspect="1"/>
          </p:cNvPicPr>
          <p:nvPr/>
        </p:nvPicPr>
        <p:blipFill>
          <a:blip r:embed="rId2"/>
          <a:srcRect/>
          <a:stretch>
            <a:fillRect/>
          </a:stretch>
        </p:blipFill>
        <p:spPr>
          <a:xfrm>
            <a:off x="0" y="0"/>
            <a:ext cx="12192000" cy="6858000"/>
          </a:xfrm>
          <a:prstGeom prst="rect">
            <a:avLst/>
          </a:prstGeom>
          <a:noFill/>
          <a:ln cap="flat">
            <a:noFill/>
          </a:ln>
        </p:spPr>
      </p:pic>
    </p:spTree>
    <p:extLst>
      <p:ext uri="{BB962C8B-B14F-4D97-AF65-F5344CB8AC3E}">
        <p14:creationId xmlns:p14="http://schemas.microsoft.com/office/powerpoint/2010/main" val="17644418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BE09050-8E0C-4758-ABC1-5FA5D95094A1}"/>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3" name="Rectangle 5">
            <a:extLst>
              <a:ext uri="{FF2B5EF4-FFF2-40B4-BE49-F238E27FC236}">
                <a16:creationId xmlns:a16="http://schemas.microsoft.com/office/drawing/2014/main" id="{66342834-D9A3-46A6-8B88-02454B993BBE}"/>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4" name="Rectangle 6">
            <a:extLst>
              <a:ext uri="{FF2B5EF4-FFF2-40B4-BE49-F238E27FC236}">
                <a16:creationId xmlns:a16="http://schemas.microsoft.com/office/drawing/2014/main" id="{3D5663AB-7079-4449-B7AE-39F12CF98D0C}"/>
              </a:ext>
            </a:extLst>
          </p:cNvPr>
          <p:cNvSpPr>
            <a:spLocks noGrp="1" noChangeArrowheads="1"/>
          </p:cNvSpPr>
          <p:nvPr>
            <p:ph type="sldNum" sz="quarter" idx="12"/>
          </p:nvPr>
        </p:nvSpPr>
        <p:spPr>
          <a:ln/>
        </p:spPr>
        <p:txBody>
          <a:bodyPr/>
          <a:lstStyle>
            <a:lvl1pPr>
              <a:defRPr/>
            </a:lvl1pPr>
          </a:lstStyle>
          <a:p>
            <a:pPr>
              <a:defRPr/>
            </a:pPr>
            <a:fld id="{3B90A7D9-1E04-8142-A62B-6E3D001F745A}" type="slidenum">
              <a:rPr lang="de-DE" altLang="en-US"/>
              <a:pPr>
                <a:defRPr/>
              </a:pPr>
              <a:t>‹#›</a:t>
            </a:fld>
            <a:endParaRPr lang="de-DE" altLang="en-US"/>
          </a:p>
        </p:txBody>
      </p:sp>
    </p:spTree>
    <p:extLst>
      <p:ext uri="{BB962C8B-B14F-4D97-AF65-F5344CB8AC3E}">
        <p14:creationId xmlns:p14="http://schemas.microsoft.com/office/powerpoint/2010/main" val="1663918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775836"/>
      </p:ext>
    </p:extLst>
  </p:cSld>
  <p:clrMap bg1="lt1" tx1="dk1" bg2="lt2" tx2="dk2" accent1="accent1" accent2="accent2" accent3="accent3" accent4="accent4" accent5="accent5" accent6="accent6" hlink="hlink" folHlink="folHlink"/>
  <p:sldLayoutIdLst>
    <p:sldLayoutId id="2147483661" r:id="rId1"/>
    <p:sldLayoutId id="21474836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782781"/>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1EA01-DB84-4CC7-AA2F-43B60275C097}"/>
              </a:ext>
            </a:extLst>
          </p:cNvPr>
          <p:cNvSpPr txBox="1">
            <a:spLocks noGrp="1"/>
          </p:cNvSpPr>
          <p:nvPr>
            <p:ph type="title"/>
          </p:nvPr>
        </p:nvSpPr>
        <p:spPr>
          <a:xfrm>
            <a:off x="609600" y="274640"/>
            <a:ext cx="109728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Text Placeholder 2">
            <a:extLst>
              <a:ext uri="{FF2B5EF4-FFF2-40B4-BE49-F238E27FC236}">
                <a16:creationId xmlns:a16="http://schemas.microsoft.com/office/drawing/2014/main" id="{4FBAE061-BA6F-4D6B-B605-2B2EF33F0A62}"/>
              </a:ext>
            </a:extLst>
          </p:cNvPr>
          <p:cNvSpPr txBox="1">
            <a:spLocks noGrp="1"/>
          </p:cNvSpPr>
          <p:nvPr>
            <p:ph type="body" idx="1"/>
          </p:nvPr>
        </p:nvSpPr>
        <p:spPr>
          <a:xfrm>
            <a:off x="609600" y="1600201"/>
            <a:ext cx="109728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B66CC-F668-45D1-8912-7E898CB70D45}"/>
              </a:ext>
            </a:extLst>
          </p:cNvPr>
          <p:cNvSpPr txBox="1">
            <a:spLocks noGrp="1"/>
          </p:cNvSpPr>
          <p:nvPr>
            <p:ph type="dt" sz="half" idx="2"/>
          </p:nvPr>
        </p:nvSpPr>
        <p:spPr>
          <a:xfrm>
            <a:off x="609600" y="6356352"/>
            <a:ext cx="2844795"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a:ea typeface="ＭＳ Ｐゴシック"/>
              </a:defRPr>
            </a:lvl1pPr>
          </a:lstStyle>
          <a:p>
            <a:pPr lvl="0"/>
            <a:fld id="{46949517-0ED2-400C-95B9-91A5F5D2BA0C}" type="datetime1">
              <a:rPr lang="en-US"/>
              <a:pPr lvl="0"/>
              <a:t>30/11/2019</a:t>
            </a:fld>
            <a:endParaRPr lang="en-US"/>
          </a:p>
        </p:txBody>
      </p:sp>
      <p:sp>
        <p:nvSpPr>
          <p:cNvPr id="5" name="Footer Placeholder 4">
            <a:extLst>
              <a:ext uri="{FF2B5EF4-FFF2-40B4-BE49-F238E27FC236}">
                <a16:creationId xmlns:a16="http://schemas.microsoft.com/office/drawing/2014/main" id="{DCE2B54B-BC7D-45EB-BFB0-5ABDA345D461}"/>
              </a:ext>
            </a:extLst>
          </p:cNvPr>
          <p:cNvSpPr txBox="1">
            <a:spLocks noGrp="1"/>
          </p:cNvSpPr>
          <p:nvPr>
            <p:ph type="ftr" sz="quarter" idx="3"/>
          </p:nvPr>
        </p:nvSpPr>
        <p:spPr>
          <a:xfrm>
            <a:off x="4165605" y="6356352"/>
            <a:ext cx="3860804"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a:ea typeface="ＭＳ Ｐゴシック"/>
              </a:defRPr>
            </a:lvl1pPr>
          </a:lstStyle>
          <a:p>
            <a:pPr lvl="0"/>
            <a:endParaRPr lang="en-US"/>
          </a:p>
        </p:txBody>
      </p:sp>
      <p:sp>
        <p:nvSpPr>
          <p:cNvPr id="6" name="Slide Number Placeholder 5">
            <a:extLst>
              <a:ext uri="{FF2B5EF4-FFF2-40B4-BE49-F238E27FC236}">
                <a16:creationId xmlns:a16="http://schemas.microsoft.com/office/drawing/2014/main" id="{C0B545E6-0E0D-4EE1-AD4A-631FF9D9FDB7}"/>
              </a:ext>
            </a:extLst>
          </p:cNvPr>
          <p:cNvSpPr txBox="1">
            <a:spLocks noGrp="1"/>
          </p:cNvSpPr>
          <p:nvPr>
            <p:ph type="sldNum" sz="quarter" idx="4"/>
          </p:nvPr>
        </p:nvSpPr>
        <p:spPr>
          <a:xfrm>
            <a:off x="8737604" y="6356352"/>
            <a:ext cx="2844795"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ea typeface="ＭＳ Ｐゴシック" pitchFamily="34"/>
              </a:defRPr>
            </a:lvl1pPr>
          </a:lstStyle>
          <a:p>
            <a:pPr lvl="0"/>
            <a:fld id="{03F1FC98-6B30-4F8B-9298-C4BE58D7A35F}" type="slidenum">
              <a:t>‹#›</a:t>
            </a:fld>
            <a:endParaRPr lang="en-US"/>
          </a:p>
        </p:txBody>
      </p:sp>
      <p:pic>
        <p:nvPicPr>
          <p:cNvPr id="7" name="Picture 6">
            <a:extLst>
              <a:ext uri="{FF2B5EF4-FFF2-40B4-BE49-F238E27FC236}">
                <a16:creationId xmlns:a16="http://schemas.microsoft.com/office/drawing/2014/main" id="{F34B0B79-7EEF-416A-8B94-73185837BC5B}"/>
              </a:ext>
            </a:extLst>
          </p:cNvPr>
          <p:cNvPicPr>
            <a:picLocks noChangeAspect="1"/>
          </p:cNvPicPr>
          <p:nvPr/>
        </p:nvPicPr>
        <p:blipFill>
          <a:blip r:embed="rId5"/>
          <a:srcRect/>
          <a:stretch>
            <a:fillRect/>
          </a:stretch>
        </p:blipFill>
        <p:spPr>
          <a:xfrm>
            <a:off x="0" y="0"/>
            <a:ext cx="12192000" cy="6858000"/>
          </a:xfrm>
          <a:prstGeom prst="rect">
            <a:avLst/>
          </a:prstGeom>
          <a:noFill/>
          <a:ln cap="flat">
            <a:noFill/>
          </a:ln>
        </p:spPr>
      </p:pic>
    </p:spTree>
    <p:extLst>
      <p:ext uri="{BB962C8B-B14F-4D97-AF65-F5344CB8AC3E}">
        <p14:creationId xmlns:p14="http://schemas.microsoft.com/office/powerpoint/2010/main" val="25293929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11DA0A37-F8E8-48C3-99BB-2D179DDBD089}"/>
              </a:ext>
            </a:extLst>
          </p:cNvPr>
          <p:cNvSpPr txBox="1"/>
          <p:nvPr/>
        </p:nvSpPr>
        <p:spPr>
          <a:xfrm>
            <a:off x="967409" y="404814"/>
            <a:ext cx="2491408" cy="538160"/>
          </a:xfrm>
          <a:prstGeom prst="rect">
            <a:avLst/>
          </a:prstGeom>
          <a:noFill/>
          <a:ln cap="flat">
            <a:noFill/>
          </a:ln>
        </p:spPr>
        <p:txBody>
          <a:bodyPr vert="horz" wrap="square" lIns="91440" tIns="45720" rIns="91440" bIns="45720" anchor="t" anchorCtr="0" compatLnSpc="1">
            <a:noAutofit/>
          </a:bodyPr>
          <a:lstStyle/>
          <a:p>
            <a:pPr defTabSz="457200">
              <a:lnSpc>
                <a:spcPct val="120000"/>
              </a:lnSpc>
              <a:spcBef>
                <a:spcPts val="300"/>
              </a:spcBef>
              <a:defRPr sz="1800" b="0" i="0" u="none" strike="noStrike" kern="0" cap="none" spc="0" baseline="0">
                <a:solidFill>
                  <a:srgbClr val="000000"/>
                </a:solidFill>
                <a:uFillTx/>
              </a:defRPr>
            </a:pPr>
            <a:r>
              <a:rPr lang="en-US" sz="1600" b="1" dirty="0">
                <a:solidFill>
                  <a:srgbClr val="000000"/>
                </a:solidFill>
                <a:latin typeface="Arial" panose="020B0604020202020204" pitchFamily="34" charset="0"/>
                <a:ea typeface="ＭＳ Ｐゴシック" pitchFamily="34"/>
                <a:cs typeface="Arial" panose="020B0604020202020204" pitchFamily="34" charset="0"/>
              </a:rPr>
              <a:t>UN</a:t>
            </a:r>
            <a:r>
              <a:rPr lang="en-US" sz="1600" b="1" dirty="0">
                <a:solidFill>
                  <a:srgbClr val="FF0000"/>
                </a:solidFill>
                <a:latin typeface="Arial" panose="020B0604020202020204" pitchFamily="34" charset="0"/>
                <a:ea typeface="ＭＳ Ｐゴシック" pitchFamily="34"/>
                <a:cs typeface="Arial" panose="020B0604020202020204" pitchFamily="34" charset="0"/>
              </a:rPr>
              <a:t>AIDS</a:t>
            </a:r>
            <a:r>
              <a:rPr lang="en-US" sz="1600" b="1" dirty="0">
                <a:solidFill>
                  <a:srgbClr val="000000"/>
                </a:solidFill>
                <a:latin typeface="Arial" panose="020B0604020202020204" pitchFamily="34" charset="0"/>
                <a:ea typeface="ＭＳ Ｐゴシック" pitchFamily="34"/>
                <a:cs typeface="Arial" panose="020B0604020202020204" pitchFamily="34" charset="0"/>
              </a:rPr>
              <a:t> | NOV 2019</a:t>
            </a:r>
          </a:p>
        </p:txBody>
      </p:sp>
      <p:sp>
        <p:nvSpPr>
          <p:cNvPr id="3" name="Title 1">
            <a:extLst>
              <a:ext uri="{FF2B5EF4-FFF2-40B4-BE49-F238E27FC236}">
                <a16:creationId xmlns:a16="http://schemas.microsoft.com/office/drawing/2014/main" id="{841F6391-2B7D-41EF-96DE-AFD932FF5A16}"/>
              </a:ext>
            </a:extLst>
          </p:cNvPr>
          <p:cNvSpPr txBox="1"/>
          <p:nvPr/>
        </p:nvSpPr>
        <p:spPr>
          <a:xfrm>
            <a:off x="411506" y="308920"/>
            <a:ext cx="11515451" cy="4683210"/>
          </a:xfrm>
          <a:prstGeom prst="rect">
            <a:avLst/>
          </a:prstGeom>
          <a:noFill/>
          <a:ln cap="flat">
            <a:noFill/>
          </a:ln>
        </p:spPr>
        <p:txBody>
          <a:bodyPr vert="horz" wrap="square" lIns="91440" tIns="45720" rIns="91440" bIns="45720" anchor="t" anchorCtr="0" compatLnSpc="1">
            <a:noAutofit/>
          </a:bodyPr>
          <a:lstStyle/>
          <a:p>
            <a:pPr algn="ctr" defTabSz="457200">
              <a:lnSpc>
                <a:spcPct val="90000"/>
              </a:lnSpc>
              <a:defRPr sz="1800" b="0" i="0" u="none" strike="noStrike" kern="0" cap="none" spc="0" baseline="0">
                <a:solidFill>
                  <a:srgbClr val="000000"/>
                </a:solidFill>
                <a:uFillTx/>
              </a:defRPr>
            </a:pPr>
            <a:endParaRPr lang="en-US" sz="1200" kern="0" dirty="0">
              <a:solidFill>
                <a:srgbClr val="000000"/>
              </a:solidFill>
              <a:latin typeface="Arial" pitchFamily="34"/>
              <a:ea typeface="ＭＳ Ｐゴシック" pitchFamily="34"/>
              <a:cs typeface="Arial" pitchFamily="34"/>
            </a:endParaRPr>
          </a:p>
          <a:p>
            <a:pPr algn="ctr" defTabSz="457200">
              <a:lnSpc>
                <a:spcPct val="90000"/>
              </a:lnSpc>
              <a:defRPr sz="1800" b="0" i="0" u="none" strike="noStrike" kern="0" cap="none" spc="0" baseline="0">
                <a:solidFill>
                  <a:srgbClr val="000000"/>
                </a:solidFill>
                <a:uFillTx/>
              </a:defRPr>
            </a:pPr>
            <a:endParaRPr lang="en-US" sz="3600" kern="0" dirty="0">
              <a:solidFill>
                <a:srgbClr val="0070C0"/>
              </a:solidFill>
              <a:latin typeface="Arial" pitchFamily="34"/>
              <a:ea typeface="ＭＳ Ｐゴシック" pitchFamily="34"/>
              <a:cs typeface="Arial" pitchFamily="34"/>
            </a:endParaRPr>
          </a:p>
          <a:p>
            <a:pPr algn="ctr" defTabSz="457200">
              <a:lnSpc>
                <a:spcPct val="90000"/>
              </a:lnSpc>
              <a:defRPr sz="1800" b="0" i="0" u="none" strike="noStrike" kern="0" cap="none" spc="0" baseline="0">
                <a:solidFill>
                  <a:srgbClr val="000000"/>
                </a:solidFill>
                <a:uFillTx/>
              </a:defRPr>
            </a:pPr>
            <a:r>
              <a:rPr lang="en-US" sz="3600" kern="0" dirty="0">
                <a:solidFill>
                  <a:srgbClr val="0070C0"/>
                </a:solidFill>
                <a:latin typeface="Arial" pitchFamily="34"/>
                <a:ea typeface="ＭＳ Ｐゴシック" pitchFamily="34"/>
                <a:cs typeface="Arial" pitchFamily="34"/>
              </a:rPr>
              <a:t>HIV and Humanitarian Response in Fragile Countries</a:t>
            </a:r>
          </a:p>
          <a:p>
            <a:pPr algn="ctr" defTabSz="457200">
              <a:lnSpc>
                <a:spcPct val="90000"/>
              </a:lnSpc>
              <a:defRPr sz="1800" b="0" i="0" u="none" strike="noStrike" kern="0" cap="none" spc="0" baseline="0">
                <a:solidFill>
                  <a:srgbClr val="000000"/>
                </a:solidFill>
                <a:uFillTx/>
              </a:defRPr>
            </a:pPr>
            <a:r>
              <a:rPr lang="en-US" sz="3600" kern="0" dirty="0">
                <a:solidFill>
                  <a:srgbClr val="0070C0"/>
                </a:solidFill>
                <a:latin typeface="Arial" pitchFamily="34"/>
                <a:ea typeface="ＭＳ Ｐゴシック" pitchFamily="34"/>
                <a:cs typeface="Arial" pitchFamily="34"/>
              </a:rPr>
              <a:t>   Case of Venezuela </a:t>
            </a:r>
          </a:p>
          <a:p>
            <a:pPr algn="ctr" defTabSz="457200">
              <a:lnSpc>
                <a:spcPct val="90000"/>
              </a:lnSpc>
              <a:defRPr sz="1800" b="0" i="0" u="none" strike="noStrike" kern="0" cap="none" spc="0" baseline="0">
                <a:solidFill>
                  <a:srgbClr val="000000"/>
                </a:solidFill>
                <a:uFillTx/>
              </a:defRPr>
            </a:pPr>
            <a:endParaRPr lang="en-US" sz="3600" kern="0" dirty="0">
              <a:solidFill>
                <a:srgbClr val="0070C0"/>
              </a:solidFill>
              <a:latin typeface="Arial" pitchFamily="34"/>
              <a:ea typeface="ＭＳ Ｐゴシック" pitchFamily="34"/>
              <a:cs typeface="Arial" pitchFamily="34"/>
            </a:endParaRPr>
          </a:p>
          <a:p>
            <a:pPr algn="r" defTabSz="457200">
              <a:lnSpc>
                <a:spcPct val="90000"/>
              </a:lnSpc>
              <a:defRPr sz="1800" b="0" i="0" u="none" strike="noStrike" kern="0" cap="none" spc="0" baseline="0">
                <a:solidFill>
                  <a:srgbClr val="000000"/>
                </a:solidFill>
                <a:uFillTx/>
              </a:defRPr>
            </a:pPr>
            <a:endParaRPr lang="en-US" sz="2800" kern="0" dirty="0">
              <a:solidFill>
                <a:srgbClr val="0070C0"/>
              </a:solidFill>
              <a:latin typeface="Arial" pitchFamily="34"/>
              <a:ea typeface="ＭＳ Ｐゴシック" pitchFamily="34"/>
              <a:cs typeface="Arial" pitchFamily="34"/>
            </a:endParaRPr>
          </a:p>
          <a:p>
            <a:pPr algn="r" defTabSz="457200">
              <a:lnSpc>
                <a:spcPct val="90000"/>
              </a:lnSpc>
              <a:defRPr sz="1800" b="0" i="0" u="none" strike="noStrike" kern="0" cap="none" spc="0" baseline="0">
                <a:solidFill>
                  <a:srgbClr val="000000"/>
                </a:solidFill>
                <a:uFillTx/>
              </a:defRPr>
            </a:pPr>
            <a:endParaRPr lang="en-US" sz="2400" kern="0" dirty="0">
              <a:solidFill>
                <a:srgbClr val="0070C0"/>
              </a:solidFill>
              <a:latin typeface="Arial" pitchFamily="34"/>
              <a:ea typeface="ＭＳ Ｐゴシック" pitchFamily="34"/>
              <a:cs typeface="Arial" pitchFamily="34"/>
            </a:endParaRPr>
          </a:p>
          <a:p>
            <a:pPr algn="r" defTabSz="457200">
              <a:lnSpc>
                <a:spcPct val="90000"/>
              </a:lnSpc>
              <a:defRPr sz="1800" b="0" i="0" u="none" strike="noStrike" kern="0" cap="none" spc="0" baseline="0">
                <a:solidFill>
                  <a:srgbClr val="000000"/>
                </a:solidFill>
                <a:uFillTx/>
              </a:defRPr>
            </a:pPr>
            <a:r>
              <a:rPr lang="en-US" sz="2400" kern="0" dirty="0">
                <a:solidFill>
                  <a:srgbClr val="0070C0"/>
                </a:solidFill>
                <a:latin typeface="Arial" pitchFamily="34"/>
                <a:ea typeface="ＭＳ Ｐゴシック" pitchFamily="34"/>
                <a:cs typeface="Arial" pitchFamily="34"/>
              </a:rPr>
              <a:t>7 December 2019</a:t>
            </a:r>
          </a:p>
          <a:p>
            <a:pPr algn="r" defTabSz="457200">
              <a:lnSpc>
                <a:spcPct val="90000"/>
              </a:lnSpc>
              <a:defRPr sz="1800" b="0" i="0" u="none" strike="noStrike" kern="0" cap="none" spc="0" baseline="0">
                <a:solidFill>
                  <a:srgbClr val="000000"/>
                </a:solidFill>
                <a:uFillTx/>
              </a:defRPr>
            </a:pPr>
            <a:endParaRPr lang="en-US" sz="2400" kern="0" dirty="0">
              <a:solidFill>
                <a:srgbClr val="0070C0"/>
              </a:solidFill>
              <a:latin typeface="Arial" pitchFamily="34"/>
              <a:ea typeface="ＭＳ Ｐゴシック" pitchFamily="34"/>
              <a:cs typeface="Arial" pitchFamily="34"/>
            </a:endParaRPr>
          </a:p>
          <a:p>
            <a:pPr algn="r" defTabSz="457200">
              <a:lnSpc>
                <a:spcPct val="90000"/>
              </a:lnSpc>
              <a:defRPr sz="1800" b="0" i="0" u="none" strike="noStrike" kern="0" cap="none" spc="0" baseline="0">
                <a:solidFill>
                  <a:srgbClr val="000000"/>
                </a:solidFill>
                <a:uFillTx/>
              </a:defRPr>
            </a:pPr>
            <a:r>
              <a:rPr lang="en-US" sz="2400" kern="0" dirty="0">
                <a:solidFill>
                  <a:srgbClr val="0070C0"/>
                </a:solidFill>
                <a:latin typeface="Arial" pitchFamily="34"/>
                <a:ea typeface="ＭＳ Ｐゴシック" pitchFamily="34"/>
                <a:cs typeface="Arial" pitchFamily="34"/>
              </a:rPr>
              <a:t>Gary Jones, Senior Humanitarian Advisor, UNAIDS </a:t>
            </a:r>
            <a:endParaRPr lang="en-US" sz="2400" dirty="0">
              <a:solidFill>
                <a:srgbClr val="0070C0"/>
              </a:solidFill>
              <a:latin typeface="Arial" pitchFamily="34"/>
              <a:ea typeface="ＭＳ Ｐゴシック" pitchFamily="34"/>
              <a:cs typeface="Arial" pitchFamily="34"/>
            </a:endParaRPr>
          </a:p>
        </p:txBody>
      </p:sp>
      <p:pic>
        <p:nvPicPr>
          <p:cNvPr id="6" name="Picture 7">
            <a:extLst>
              <a:ext uri="{FF2B5EF4-FFF2-40B4-BE49-F238E27FC236}">
                <a16:creationId xmlns:a16="http://schemas.microsoft.com/office/drawing/2014/main" id="{073EBDAE-9FCE-47A4-AF79-377BD8558EEF}"/>
              </a:ext>
            </a:extLst>
          </p:cNvPr>
          <p:cNvPicPr>
            <a:picLocks noChangeAspect="1"/>
          </p:cNvPicPr>
          <p:nvPr/>
        </p:nvPicPr>
        <p:blipFill>
          <a:blip r:embed="rId2"/>
          <a:srcRect/>
          <a:stretch>
            <a:fillRect/>
          </a:stretch>
        </p:blipFill>
        <p:spPr>
          <a:xfrm>
            <a:off x="967408" y="4744995"/>
            <a:ext cx="10598515" cy="1708190"/>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2B382C-223D-4859-AA93-5C868C8B3EEE}"/>
              </a:ext>
            </a:extLst>
          </p:cNvPr>
          <p:cNvSpPr/>
          <p:nvPr/>
        </p:nvSpPr>
        <p:spPr>
          <a:xfrm>
            <a:off x="935060" y="308412"/>
            <a:ext cx="10702760" cy="5262979"/>
          </a:xfrm>
          <a:prstGeom prst="rect">
            <a:avLst/>
          </a:prstGeom>
          <a:ln w="38100">
            <a:solidFill>
              <a:srgbClr val="C00000"/>
            </a:solidFill>
          </a:ln>
        </p:spPr>
        <p:txBody>
          <a:bodyPr wrap="square">
            <a:spAutoFit/>
          </a:bodyPr>
          <a:lstStyle/>
          <a:p>
            <a:pPr algn="ctr">
              <a:lnSpc>
                <a:spcPct val="150000"/>
              </a:lnSpc>
            </a:pPr>
            <a:r>
              <a:rPr lang="en-US" sz="2400" b="1" dirty="0">
                <a:solidFill>
                  <a:schemeClr val="accent1"/>
                </a:solidFill>
                <a:latin typeface="Arial" panose="020B0604020202020204" pitchFamily="34" charset="0"/>
                <a:cs typeface="Arial" panose="020B0604020202020204" pitchFamily="34" charset="0"/>
              </a:rPr>
              <a:t>UNAIDS Actions</a:t>
            </a:r>
            <a:endParaRPr lang="en-US" sz="2400" b="1" kern="0" dirty="0">
              <a:solidFill>
                <a:srgbClr val="0070C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dirty="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In June 2018, UNAIDS and PAHO developed a three-year</a:t>
            </a:r>
            <a:r>
              <a:rPr lang="en-US" sz="2000" i="1" dirty="0">
                <a:latin typeface="Arial" panose="020B0604020202020204" pitchFamily="34" charset="0"/>
                <a:cs typeface="Arial" panose="020B0604020202020204" pitchFamily="34" charset="0"/>
              </a:rPr>
              <a:t> </a:t>
            </a:r>
            <a:r>
              <a:rPr lang="en-US" sz="2000" i="1" dirty="0">
                <a:solidFill>
                  <a:srgbClr val="FF0000"/>
                </a:solidFill>
                <a:latin typeface="Arial" panose="020B0604020202020204" pitchFamily="34" charset="0"/>
                <a:cs typeface="Arial" panose="020B0604020202020204" pitchFamily="34" charset="0"/>
              </a:rPr>
              <a:t>Master Plan to strengthen the response to HIV, tuberculosis and malaria in Venezuela</a:t>
            </a:r>
            <a:r>
              <a:rPr lang="en-US" sz="2000" dirty="0">
                <a:latin typeface="Arial" panose="020B0604020202020204" pitchFamily="34" charset="0"/>
                <a:cs typeface="Arial" panose="020B0604020202020204" pitchFamily="34" charset="0"/>
              </a:rPr>
              <a:t>. The Master Plan mobilized US $ 5 million from the </a:t>
            </a:r>
            <a:r>
              <a:rPr lang="en-US" sz="2000" dirty="0">
                <a:solidFill>
                  <a:srgbClr val="FF0000"/>
                </a:solidFill>
                <a:latin typeface="Arial" panose="020B0604020202020204" pitchFamily="34" charset="0"/>
                <a:cs typeface="Arial" panose="020B0604020202020204" pitchFamily="34" charset="0"/>
              </a:rPr>
              <a:t>GFATM</a:t>
            </a:r>
            <a:r>
              <a:rPr lang="en-US" sz="2000" dirty="0">
                <a:latin typeface="Arial" panose="020B0604020202020204" pitchFamily="34" charset="0"/>
                <a:cs typeface="Arial" panose="020B0604020202020204" pitchFamily="34" charset="0"/>
              </a:rPr>
              <a:t> to buy ARV treatment (TLD) for approx. 85% of people who need treatment during 2019.</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TLD</a:t>
            </a:r>
            <a:r>
              <a:rPr lang="en-US" sz="2000" dirty="0">
                <a:latin typeface="Arial" panose="020B0604020202020204" pitchFamily="34" charset="0"/>
                <a:cs typeface="Arial" panose="020B0604020202020204" pitchFamily="34" charset="0"/>
              </a:rPr>
              <a:t> was introduced since FEB2019 and is currently received by more than 32,000 PLHIV.</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A new support of the GFATM </a:t>
            </a:r>
            <a:r>
              <a:rPr lang="en-US" sz="2000" dirty="0">
                <a:latin typeface="Arial" panose="020B0604020202020204" pitchFamily="34" charset="0"/>
                <a:cs typeface="Arial" panose="020B0604020202020204" pitchFamily="34" charset="0"/>
              </a:rPr>
              <a:t>for 6 MM has been approved</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UNAIDS has worked </a:t>
            </a:r>
            <a:r>
              <a:rPr lang="en-US" sz="2000" dirty="0">
                <a:solidFill>
                  <a:srgbClr val="FF0000"/>
                </a:solidFill>
                <a:latin typeface="Arial" panose="020B0604020202020204" pitchFamily="34" charset="0"/>
                <a:cs typeface="Arial" panose="020B0604020202020204" pitchFamily="34" charset="0"/>
              </a:rPr>
              <a:t>as a channel</a:t>
            </a:r>
            <a:r>
              <a:rPr lang="en-US" sz="2000" dirty="0">
                <a:latin typeface="Arial" panose="020B0604020202020204" pitchFamily="34" charset="0"/>
                <a:cs typeface="Arial" panose="020B0604020202020204" pitchFamily="34" charset="0"/>
              </a:rPr>
              <a:t> to receive donation (ARV, diagnosis tests) from international NGOs. (In 2018 received US$5,532,900 in goods)</a:t>
            </a:r>
          </a:p>
          <a:p>
            <a:pPr algn="just"/>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UNAIDS supports civil society activities of </a:t>
            </a:r>
            <a:r>
              <a:rPr lang="en-US" sz="2000" dirty="0">
                <a:solidFill>
                  <a:srgbClr val="FF0000"/>
                </a:solidFill>
                <a:latin typeface="Arial" panose="020B0604020202020204" pitchFamily="34" charset="0"/>
                <a:cs typeface="Arial" panose="020B0604020202020204" pitchFamily="34" charset="0"/>
              </a:rPr>
              <a:t>"social auditing" </a:t>
            </a:r>
            <a:r>
              <a:rPr lang="en-US" sz="2000" dirty="0">
                <a:latin typeface="Arial" panose="020B0604020202020204" pitchFamily="34" charset="0"/>
                <a:cs typeface="Arial" panose="020B0604020202020204" pitchFamily="34" charset="0"/>
              </a:rPr>
              <a:t>by monitoring the delivery of donated ARV and supports PLHIV to “</a:t>
            </a:r>
            <a:r>
              <a:rPr lang="en-US" sz="2000" dirty="0">
                <a:solidFill>
                  <a:srgbClr val="FF0000"/>
                </a:solidFill>
                <a:latin typeface="Arial" panose="020B0604020202020204" pitchFamily="34" charset="0"/>
                <a:cs typeface="Arial" panose="020B0604020202020204" pitchFamily="34" charset="0"/>
              </a:rPr>
              <a:t>navigate” the health system</a:t>
            </a: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47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09DF3-FE4A-4335-B25A-6A93F2E1DD9A}"/>
              </a:ext>
            </a:extLst>
          </p:cNvPr>
          <p:cNvSpPr/>
          <p:nvPr/>
        </p:nvSpPr>
        <p:spPr>
          <a:xfrm>
            <a:off x="935060" y="747802"/>
            <a:ext cx="10702760" cy="5205977"/>
          </a:xfrm>
          <a:prstGeom prst="rect">
            <a:avLst/>
          </a:prstGeom>
          <a:ln w="38100">
            <a:solidFill>
              <a:srgbClr val="C00000"/>
            </a:solidFill>
          </a:ln>
        </p:spPr>
        <p:txBody>
          <a:bodyPr wrap="square">
            <a:spAutoFit/>
          </a:bodyPr>
          <a:lstStyle/>
          <a:p>
            <a:pPr algn="ctr">
              <a:lnSpc>
                <a:spcPct val="150000"/>
              </a:lnSpc>
            </a:pPr>
            <a:r>
              <a:rPr lang="en-US" sz="2400" b="1" kern="0" dirty="0">
                <a:solidFill>
                  <a:srgbClr val="0070C0"/>
                </a:solidFill>
                <a:latin typeface="Arial" panose="020B0604020202020204" pitchFamily="34" charset="0"/>
                <a:cs typeface="Arial" panose="020B0604020202020204" pitchFamily="34" charset="0"/>
              </a:rPr>
              <a:t>RMRP for Refugees and Migrants from Venezuela 2020</a:t>
            </a:r>
            <a:r>
              <a:rPr lang="en-US" sz="2400" dirty="0">
                <a:latin typeface="Arial" panose="020B0604020202020204" pitchFamily="34" charset="0"/>
                <a:cs typeface="Arial" panose="020B0604020202020204" pitchFamily="34" charset="0"/>
              </a:rPr>
              <a:t> </a:t>
            </a:r>
          </a:p>
          <a:p>
            <a:pPr algn="ctr">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Response Plan reflects complementarity with </a:t>
            </a:r>
            <a:r>
              <a:rPr lang="en-US" sz="2000" dirty="0">
                <a:solidFill>
                  <a:srgbClr val="FF0000"/>
                </a:solidFill>
                <a:latin typeface="Arial" panose="020B0604020202020204" pitchFamily="34" charset="0"/>
                <a:cs typeface="Arial" panose="020B0604020202020204" pitchFamily="34" charset="0"/>
              </a:rPr>
              <a:t>State-driven responses</a:t>
            </a:r>
          </a:p>
          <a:p>
            <a:pPr marL="285750" indent="-28575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Informed by: </a:t>
            </a:r>
            <a:r>
              <a:rPr lang="en-US" sz="2000" dirty="0">
                <a:latin typeface="Arial" panose="020B0604020202020204" pitchFamily="34" charset="0"/>
                <a:cs typeface="Arial" panose="020B0604020202020204" pitchFamily="34" charset="0"/>
              </a:rPr>
              <a:t>▪ Joint needs assessments and analysis at national levels ▪ Joint identification of national priorities ▪ Consultations with national governments on priorities, assumptions</a:t>
            </a:r>
          </a:p>
          <a:p>
            <a:pPr marL="285750" indent="-28575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Dual focus </a:t>
            </a:r>
            <a:r>
              <a:rPr lang="en-US" sz="2000" dirty="0">
                <a:latin typeface="Arial" panose="020B0604020202020204" pitchFamily="34" charset="0"/>
                <a:cs typeface="Arial" panose="020B0604020202020204" pitchFamily="34" charset="0"/>
              </a:rPr>
              <a:t>(humanitarian-development-nexus): ▪ provision of humanitarian needs ▪ Focus on </a:t>
            </a:r>
            <a:r>
              <a:rPr lang="en-US" sz="2000" dirty="0" err="1">
                <a:latin typeface="Arial" panose="020B0604020202020204" pitchFamily="34" charset="0"/>
                <a:cs typeface="Arial" panose="020B0604020202020204" pitchFamily="34" charset="0"/>
              </a:rPr>
              <a:t>socio-economic</a:t>
            </a:r>
            <a:r>
              <a:rPr lang="en-US" sz="2000" dirty="0">
                <a:latin typeface="Arial" panose="020B0604020202020204" pitchFamily="34" charset="0"/>
                <a:cs typeface="Arial" panose="020B0604020202020204" pitchFamily="34" charset="0"/>
              </a:rPr>
              <a:t> integration of refugees and migrants, and support to host communities</a:t>
            </a:r>
          </a:p>
          <a:p>
            <a:pPr marL="285750" indent="-285750" algn="just">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Sector Approach </a:t>
            </a:r>
            <a:r>
              <a:rPr lang="en-US" sz="2000" dirty="0">
                <a:latin typeface="Arial" panose="020B0604020202020204" pitchFamily="34" charset="0"/>
                <a:cs typeface="Arial" panose="020B0604020202020204" pitchFamily="34" charset="0"/>
              </a:rPr>
              <a:t>– 7 UN agencies, 5 NGOs and the IFRC leading regional</a:t>
            </a: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07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61C450-F908-4A5E-B113-7FE4C5284AFD}"/>
              </a:ext>
            </a:extLst>
          </p:cNvPr>
          <p:cNvSpPr/>
          <p:nvPr/>
        </p:nvSpPr>
        <p:spPr>
          <a:xfrm>
            <a:off x="935060" y="747802"/>
            <a:ext cx="10702760" cy="4509440"/>
          </a:xfrm>
          <a:prstGeom prst="rect">
            <a:avLst/>
          </a:prstGeom>
          <a:ln w="38100">
            <a:solidFill>
              <a:srgbClr val="C00000"/>
            </a:solidFill>
          </a:ln>
        </p:spPr>
        <p:txBody>
          <a:bodyPr wrap="square">
            <a:spAutoFit/>
          </a:bodyPr>
          <a:lstStyle/>
          <a:p>
            <a:pPr algn="ctr">
              <a:lnSpc>
                <a:spcPct val="150000"/>
              </a:lnSpc>
            </a:pPr>
            <a:r>
              <a:rPr lang="en-US" sz="2400" b="1" kern="0" dirty="0">
                <a:solidFill>
                  <a:srgbClr val="0070C0"/>
                </a:solidFill>
                <a:latin typeface="Arial" panose="020B0604020202020204" pitchFamily="34" charset="0"/>
                <a:cs typeface="Arial" panose="020B0604020202020204" pitchFamily="34" charset="0"/>
              </a:rPr>
              <a:t>UNAIDS and UNHCR Regional Collaboration </a:t>
            </a:r>
            <a:r>
              <a:rPr lang="en-US" sz="2400" dirty="0">
                <a:latin typeface="Arial" panose="020B0604020202020204" pitchFamily="34" charset="0"/>
                <a:cs typeface="Arial" panose="020B0604020202020204" pitchFamily="34" charset="0"/>
              </a:rPr>
              <a:t> </a:t>
            </a:r>
          </a:p>
          <a:p>
            <a:pPr algn="ctr">
              <a:lnSpc>
                <a:spcPct val="150000"/>
              </a:lnSpc>
            </a:pPr>
            <a:endParaRPr lang="en-US" sz="2000" dirty="0">
              <a:latin typeface="Arial" panose="020B0604020202020204" pitchFamily="34" charset="0"/>
              <a:cs typeface="Arial" panose="020B0604020202020204" pitchFamily="34" charset="0"/>
            </a:endParaRPr>
          </a:p>
          <a:p>
            <a:pPr marL="342900" indent="-342900">
              <a:buAutoNum type="arabicParenR"/>
              <a:defRPr/>
            </a:pPr>
            <a:r>
              <a:rPr lang="en-GB" sz="2000" dirty="0">
                <a:solidFill>
                  <a:srgbClr val="FF0000"/>
                </a:solidFill>
                <a:latin typeface="Arial" panose="020B0604020202020204" pitchFamily="34" charset="0"/>
                <a:cs typeface="Arial" panose="020B0604020202020204" pitchFamily="34" charset="0"/>
              </a:rPr>
              <a:t>Strengthen national HIV response</a:t>
            </a:r>
            <a:r>
              <a:rPr lang="en-GB" sz="2000" dirty="0">
                <a:latin typeface="Arial" panose="020B0604020202020204" pitchFamily="34" charset="0"/>
                <a:cs typeface="Arial" panose="020B0604020202020204" pitchFamily="34" charset="0"/>
              </a:rPr>
              <a:t> to include Venezuelan migrants and refugees</a:t>
            </a:r>
          </a:p>
          <a:p>
            <a:pPr marL="342900" indent="-342900">
              <a:buAutoNum type="arabicParenR"/>
              <a:defRPr/>
            </a:pPr>
            <a:endParaRPr lang="en-GB" sz="2000" dirty="0">
              <a:latin typeface="Arial" panose="020B0604020202020204" pitchFamily="34" charset="0"/>
              <a:cs typeface="Arial" panose="020B0604020202020204" pitchFamily="34" charset="0"/>
            </a:endParaRPr>
          </a:p>
          <a:p>
            <a:pPr marL="342900" indent="-342900">
              <a:buAutoNum type="arabicParenR"/>
              <a:defRPr/>
            </a:pPr>
            <a:endParaRPr lang="en-GB" sz="2000" dirty="0">
              <a:latin typeface="Arial" panose="020B0604020202020204" pitchFamily="34" charset="0"/>
              <a:cs typeface="Arial" panose="020B0604020202020204" pitchFamily="34" charset="0"/>
            </a:endParaRPr>
          </a:p>
          <a:p>
            <a:pPr marL="342900" indent="-342900">
              <a:buAutoNum type="arabicParenR"/>
              <a:defRPr/>
            </a:pPr>
            <a:r>
              <a:rPr lang="en-GB" sz="2000" dirty="0">
                <a:solidFill>
                  <a:srgbClr val="FF0000"/>
                </a:solidFill>
                <a:latin typeface="Arial" panose="020B0604020202020204" pitchFamily="34" charset="0"/>
                <a:cs typeface="Arial" panose="020B0604020202020204" pitchFamily="34" charset="0"/>
              </a:rPr>
              <a:t>Training of the personnel</a:t>
            </a:r>
            <a:r>
              <a:rPr lang="en-GB" sz="2000" dirty="0">
                <a:latin typeface="Arial" panose="020B0604020202020204" pitchFamily="34" charset="0"/>
                <a:cs typeface="Arial" panose="020B0604020202020204" pitchFamily="34" charset="0"/>
              </a:rPr>
              <a:t> of the national health services in Peru, Ecuador, Brazil, and Colombia</a:t>
            </a:r>
          </a:p>
          <a:p>
            <a:pPr marL="342900" indent="-342900">
              <a:buAutoNum type="arabicParenR"/>
              <a:defRPr/>
            </a:pPr>
            <a:endParaRPr lang="en-GB" sz="2000" dirty="0">
              <a:latin typeface="Arial" panose="020B0604020202020204" pitchFamily="34" charset="0"/>
              <a:cs typeface="Arial" panose="020B0604020202020204" pitchFamily="34" charset="0"/>
            </a:endParaRPr>
          </a:p>
          <a:p>
            <a:pPr marL="342900" indent="-342900">
              <a:buAutoNum type="arabicParenR"/>
              <a:defRPr/>
            </a:pPr>
            <a:r>
              <a:rPr lang="en-GB" sz="2000" dirty="0">
                <a:solidFill>
                  <a:srgbClr val="FF0000"/>
                </a:solidFill>
                <a:latin typeface="Arial" panose="020B0604020202020204" pitchFamily="34" charset="0"/>
                <a:cs typeface="Arial" panose="020B0604020202020204" pitchFamily="34" charset="0"/>
              </a:rPr>
              <a:t>Promoting Support Spaces</a:t>
            </a:r>
            <a:r>
              <a:rPr lang="en-GB" sz="2000" dirty="0">
                <a:latin typeface="Arial" panose="020B0604020202020204" pitchFamily="34" charset="0"/>
                <a:cs typeface="Arial" panose="020B0604020202020204" pitchFamily="34" charset="0"/>
              </a:rPr>
              <a:t> (EA) along refugee and migrant transit route</a:t>
            </a:r>
          </a:p>
          <a:p>
            <a:pPr marL="342900" indent="-342900">
              <a:buAutoNum type="arabicParenR"/>
              <a:defRPr/>
            </a:pP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lgn="ctr">
              <a:defRPr/>
            </a:pPr>
            <a:r>
              <a:rPr lang="en-GB" sz="2000" b="1" dirty="0">
                <a:latin typeface="Arial" panose="020B0604020202020204" pitchFamily="34" charset="0"/>
                <a:cs typeface="Arial" panose="020B0604020202020204" pitchFamily="34" charset="0"/>
              </a:rPr>
              <a:t>Commemoration of the World AIDS Day on the border of Colombia and Venezuela</a:t>
            </a:r>
            <a:endParaRPr lang="es-ES" sz="20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19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2B382C-223D-4859-AA93-5C868C8B3EEE}"/>
              </a:ext>
            </a:extLst>
          </p:cNvPr>
          <p:cNvSpPr/>
          <p:nvPr/>
        </p:nvSpPr>
        <p:spPr>
          <a:xfrm>
            <a:off x="935060" y="308412"/>
            <a:ext cx="10702760" cy="5667642"/>
          </a:xfrm>
          <a:prstGeom prst="rect">
            <a:avLst/>
          </a:prstGeom>
          <a:ln w="38100">
            <a:solidFill>
              <a:srgbClr val="C00000"/>
            </a:solidFill>
          </a:ln>
        </p:spPr>
        <p:txBody>
          <a:bodyPr wrap="square">
            <a:spAutoFit/>
          </a:bodyPr>
          <a:lstStyle/>
          <a:p>
            <a:pPr algn="ctr">
              <a:lnSpc>
                <a:spcPct val="150000"/>
              </a:lnSpc>
            </a:pPr>
            <a:r>
              <a:rPr lang="en-US" sz="2400" b="1" dirty="0">
                <a:solidFill>
                  <a:schemeClr val="accent1"/>
                </a:solidFill>
                <a:latin typeface="Arial" panose="020B0604020202020204" pitchFamily="34" charset="0"/>
                <a:cs typeface="Arial" panose="020B0604020202020204" pitchFamily="34" charset="0"/>
              </a:rPr>
              <a:t>The HIV Response – Key Issues</a:t>
            </a:r>
            <a:endParaRPr lang="en-US" sz="2400" b="1" kern="0" dirty="0">
              <a:solidFill>
                <a:srgbClr val="0070C0"/>
              </a:solidFill>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The challenge is keeping HIV and the rights of PLHIV as part of the response </a:t>
            </a:r>
          </a:p>
          <a:p>
            <a:pPr algn="ctr"/>
            <a:endParaRPr lang="en-US" sz="2000" dirty="0">
              <a:latin typeface="Arial" panose="020B0604020202020204" pitchFamily="34" charset="0"/>
              <a:cs typeface="Arial" panose="020B0604020202020204" pitchFamily="34" charset="0"/>
            </a:endParaRPr>
          </a:p>
          <a:p>
            <a:pPr marL="628650" indent="-342900" algn="just">
              <a:lnSpc>
                <a:spcPct val="150000"/>
              </a:lnSpc>
              <a:buClr>
                <a:srgbClr val="E27222"/>
              </a:buClr>
              <a:buFont typeface="Arial" panose="020B0604020202020204" pitchFamily="34" charset="0"/>
              <a:buChar char="•"/>
            </a:pPr>
            <a:r>
              <a:rPr lang="en-US" sz="2000" dirty="0">
                <a:latin typeface="Arial" panose="020B0604020202020204" pitchFamily="34" charset="0"/>
                <a:cs typeface="Arial" panose="020B0604020202020204" pitchFamily="34" charset="0"/>
              </a:rPr>
              <a:t>Promoting </a:t>
            </a:r>
            <a:r>
              <a:rPr lang="en-US" sz="2000" dirty="0">
                <a:solidFill>
                  <a:srgbClr val="FF0000"/>
                </a:solidFill>
                <a:latin typeface="Arial" panose="020B0604020202020204" pitchFamily="34" charset="0"/>
                <a:cs typeface="Arial" panose="020B0604020202020204" pitchFamily="34" charset="0"/>
              </a:rPr>
              <a:t>good relations </a:t>
            </a:r>
            <a:r>
              <a:rPr lang="en-US" sz="2000" dirty="0">
                <a:latin typeface="Arial" panose="020B0604020202020204" pitchFamily="34" charset="0"/>
                <a:cs typeface="Arial" panose="020B0604020202020204" pitchFamily="34" charset="0"/>
              </a:rPr>
              <a:t>with government and non-government entities;</a:t>
            </a:r>
            <a:r>
              <a:rPr lang="en-US" sz="2000" dirty="0">
                <a:solidFill>
                  <a:srgbClr val="FF0000"/>
                </a:solidFill>
                <a:latin typeface="Arial" panose="020B0604020202020204" pitchFamily="34" charset="0"/>
                <a:cs typeface="Arial" panose="020B0604020202020204" pitchFamily="34" charset="0"/>
              </a:rPr>
              <a:t> building capacities </a:t>
            </a:r>
            <a:r>
              <a:rPr lang="en-US" sz="2000" dirty="0">
                <a:latin typeface="Arial" panose="020B0604020202020204" pitchFamily="34" charset="0"/>
                <a:cs typeface="Arial" panose="020B0604020202020204" pitchFamily="34" charset="0"/>
              </a:rPr>
              <a:t>of civil society within State institutions</a:t>
            </a:r>
          </a:p>
          <a:p>
            <a:pPr marL="628650" indent="-342900" algn="just">
              <a:lnSpc>
                <a:spcPct val="150000"/>
              </a:lnSpc>
              <a:buClr>
                <a:srgbClr val="E2722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628650" indent="-342900" algn="just">
              <a:lnSpc>
                <a:spcPct val="150000"/>
              </a:lnSpc>
              <a:buClr>
                <a:srgbClr val="E27222"/>
              </a:buCl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Integrating HIV </a:t>
            </a:r>
            <a:r>
              <a:rPr lang="en-US" sz="2000" dirty="0">
                <a:latin typeface="Arial" panose="020B0604020202020204" pitchFamily="34" charset="0"/>
                <a:cs typeface="Arial" panose="020B0604020202020204" pitchFamily="34" charset="0"/>
              </a:rPr>
              <a:t>within the national response</a:t>
            </a:r>
          </a:p>
          <a:p>
            <a:pPr marL="628650" indent="-342900" algn="just">
              <a:lnSpc>
                <a:spcPct val="150000"/>
              </a:lnSpc>
              <a:buClr>
                <a:srgbClr val="E2722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628650" indent="-342900" algn="just">
              <a:lnSpc>
                <a:spcPct val="150000"/>
              </a:lnSpc>
              <a:buClr>
                <a:srgbClr val="E27222"/>
              </a:buClr>
              <a:buFont typeface="Arial" panose="020B0604020202020204" pitchFamily="34" charset="0"/>
              <a:buChar char="•"/>
            </a:pPr>
            <a:r>
              <a:rPr lang="en-US" sz="2000" dirty="0">
                <a:latin typeface="Arial" panose="020B0604020202020204" pitchFamily="34" charset="0"/>
                <a:cs typeface="Arial" panose="020B0604020202020204" pitchFamily="34" charset="0"/>
              </a:rPr>
              <a:t>Articulating with international NGOs and pharmacies to </a:t>
            </a:r>
            <a:r>
              <a:rPr lang="en-US" sz="2000" dirty="0">
                <a:solidFill>
                  <a:srgbClr val="FF0000"/>
                </a:solidFill>
                <a:latin typeface="Arial" panose="020B0604020202020204" pitchFamily="34" charset="0"/>
                <a:cs typeface="Arial" panose="020B0604020202020204" pitchFamily="34" charset="0"/>
              </a:rPr>
              <a:t>mobilize resources; </a:t>
            </a:r>
            <a:r>
              <a:rPr lang="en-US" sz="2000" dirty="0">
                <a:latin typeface="Arial" panose="020B0604020202020204" pitchFamily="34" charset="0"/>
                <a:cs typeface="Arial" panose="020B0604020202020204" pitchFamily="34" charset="0"/>
              </a:rPr>
              <a:t>mobilizing GFATM resources through the Master Plan from a </a:t>
            </a:r>
            <a:r>
              <a:rPr lang="en-US" sz="2000" dirty="0">
                <a:solidFill>
                  <a:srgbClr val="FF0000"/>
                </a:solidFill>
                <a:latin typeface="Arial" panose="020B0604020202020204" pitchFamily="34" charset="0"/>
                <a:cs typeface="Arial" panose="020B0604020202020204" pitchFamily="34" charset="0"/>
              </a:rPr>
              <a:t>Public Health Perspective“</a:t>
            </a:r>
          </a:p>
          <a:p>
            <a:pPr marL="628650" indent="-342900" algn="just">
              <a:lnSpc>
                <a:spcPct val="150000"/>
              </a:lnSpc>
              <a:buClr>
                <a:srgbClr val="E2722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628650" indent="-342900" algn="just">
              <a:lnSpc>
                <a:spcPct val="150000"/>
              </a:lnSpc>
              <a:buClr>
                <a:srgbClr val="E27222"/>
              </a:buClr>
              <a:buFont typeface="Arial" panose="020B0604020202020204" pitchFamily="34" charset="0"/>
              <a:buChar char="•"/>
            </a:pPr>
            <a:r>
              <a:rPr lang="en-US" sz="2000" dirty="0">
                <a:latin typeface="Arial" panose="020B0604020202020204" pitchFamily="34" charset="0"/>
                <a:cs typeface="Arial" panose="020B0604020202020204" pitchFamily="34" charset="0"/>
              </a:rPr>
              <a:t>Participating in </a:t>
            </a:r>
            <a:r>
              <a:rPr lang="en-US" sz="2000" dirty="0">
                <a:solidFill>
                  <a:srgbClr val="FF0000"/>
                </a:solidFill>
                <a:latin typeface="Arial" panose="020B0604020202020204" pitchFamily="34" charset="0"/>
                <a:cs typeface="Arial" panose="020B0604020202020204" pitchFamily="34" charset="0"/>
              </a:rPr>
              <a:t>Humanitarian Response Coordination </a:t>
            </a:r>
            <a:r>
              <a:rPr lang="en-US" sz="2000" dirty="0">
                <a:latin typeface="Arial" panose="020B0604020202020204" pitchFamily="34" charset="0"/>
                <a:cs typeface="Arial" panose="020B0604020202020204" pitchFamily="34" charset="0"/>
              </a:rPr>
              <a:t>mechanisms</a:t>
            </a:r>
          </a:p>
        </p:txBody>
      </p:sp>
    </p:spTree>
    <p:extLst>
      <p:ext uri="{BB962C8B-B14F-4D97-AF65-F5344CB8AC3E}">
        <p14:creationId xmlns:p14="http://schemas.microsoft.com/office/powerpoint/2010/main" val="109296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6326" y="47628"/>
            <a:ext cx="9886950" cy="5062924"/>
          </a:xfrm>
          <a:prstGeom prst="rect">
            <a:avLst/>
          </a:prstGeom>
          <a:solidFill>
            <a:schemeClr val="bg1"/>
          </a:solidFill>
          <a:ln w="57150">
            <a:solidFill>
              <a:srgbClr val="C00000"/>
            </a:solidFill>
          </a:ln>
        </p:spPr>
        <p:txBody>
          <a:bodyPr wrap="square" rtlCol="0">
            <a:spAutoFit/>
          </a:bodyPr>
          <a:lstStyle/>
          <a:p>
            <a:pPr algn="ctr">
              <a:lnSpc>
                <a:spcPct val="150000"/>
              </a:lnSpc>
            </a:pPr>
            <a:r>
              <a:rPr lang="en-US" sz="2400" b="1" dirty="0">
                <a:solidFill>
                  <a:srgbClr val="0070C0"/>
                </a:solidFill>
                <a:latin typeface="Arial" panose="020B0604020202020204" pitchFamily="34" charset="0"/>
                <a:cs typeface="Arial" panose="020B0604020202020204" pitchFamily="34" charset="0"/>
              </a:rPr>
              <a:t>Effective coordination. Lessons learned</a:t>
            </a:r>
          </a:p>
          <a:p>
            <a:pPr algn="just">
              <a:lnSpc>
                <a:spcPct val="150000"/>
              </a:lnSpc>
            </a:pPr>
            <a:endParaRPr lang="en-US" b="1" dirty="0">
              <a:solidFill>
                <a:srgbClr val="0070C0"/>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Adapt to the context. </a:t>
            </a:r>
            <a:r>
              <a:rPr lang="en-US" sz="2000" dirty="0">
                <a:latin typeface="Arial" panose="020B0604020202020204" pitchFamily="34" charset="0"/>
                <a:cs typeface="Arial" panose="020B0604020202020204" pitchFamily="34" charset="0"/>
              </a:rPr>
              <a:t>Redefine priorities.</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dirty="0">
                <a:latin typeface="Arial" panose="020B0604020202020204" pitchFamily="34" charset="0"/>
                <a:cs typeface="Arial" panose="020B0604020202020204" pitchFamily="34" charset="0"/>
              </a:rPr>
              <a:t>Maintain </a:t>
            </a:r>
            <a:r>
              <a:rPr lang="en-US" sz="2000" dirty="0">
                <a:solidFill>
                  <a:srgbClr val="FF0000"/>
                </a:solidFill>
                <a:latin typeface="Arial" panose="020B0604020202020204" pitchFamily="34" charset="0"/>
                <a:cs typeface="Arial" panose="020B0604020202020204" pitchFamily="34" charset="0"/>
              </a:rPr>
              <a:t>the relevance of HIV</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dirty="0">
                <a:latin typeface="Arial" panose="020B0604020202020204" pitchFamily="34" charset="0"/>
                <a:cs typeface="Arial" panose="020B0604020202020204" pitchFamily="34" charset="0"/>
              </a:rPr>
              <a:t>Strengthen working relationship within the </a:t>
            </a:r>
            <a:r>
              <a:rPr lang="en-US" sz="2000" dirty="0">
                <a:solidFill>
                  <a:srgbClr val="FF0000"/>
                </a:solidFill>
                <a:latin typeface="Arial" panose="020B0604020202020204" pitchFamily="34" charset="0"/>
                <a:cs typeface="Arial" panose="020B0604020202020204" pitchFamily="34" charset="0"/>
              </a:rPr>
              <a:t>Joint Programme; highlighting key actions - </a:t>
            </a:r>
            <a:r>
              <a:rPr lang="en-US" sz="2000" dirty="0">
                <a:latin typeface="Arial" panose="020B0604020202020204" pitchFamily="34" charset="0"/>
                <a:cs typeface="Arial" panose="020B0604020202020204" pitchFamily="34" charset="0"/>
              </a:rPr>
              <a:t>promotion and use of rapid tests in pregnant women and tackling SGBV </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Create </a:t>
            </a:r>
            <a:r>
              <a:rPr lang="en-US" sz="2000" dirty="0">
                <a:latin typeface="Arial" panose="020B0604020202020204" pitchFamily="34" charset="0"/>
                <a:cs typeface="Arial" panose="020B0604020202020204" pitchFamily="34" charset="0"/>
              </a:rPr>
              <a:t>and strengthen alliances with </a:t>
            </a:r>
            <a:r>
              <a:rPr lang="en-US" sz="2000" dirty="0">
                <a:solidFill>
                  <a:srgbClr val="FF0000"/>
                </a:solidFill>
                <a:latin typeface="Arial" panose="020B0604020202020204" pitchFamily="34" charset="0"/>
                <a:cs typeface="Arial" panose="020B0604020202020204" pitchFamily="34" charset="0"/>
              </a:rPr>
              <a:t>new </a:t>
            </a:r>
            <a:r>
              <a:rPr lang="en-US" sz="2000" dirty="0">
                <a:latin typeface="Arial" panose="020B0604020202020204" pitchFamily="34" charset="0"/>
                <a:cs typeface="Arial" panose="020B0604020202020204" pitchFamily="34" charset="0"/>
              </a:rPr>
              <a:t>key partners and stakeholders</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Seize opportunities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t> </a:t>
            </a:r>
          </a:p>
        </p:txBody>
      </p:sp>
    </p:spTree>
    <p:extLst>
      <p:ext uri="{BB962C8B-B14F-4D97-AF65-F5344CB8AC3E}">
        <p14:creationId xmlns:p14="http://schemas.microsoft.com/office/powerpoint/2010/main" val="89078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8774" y="273729"/>
            <a:ext cx="10557164" cy="4770537"/>
          </a:xfrm>
          <a:prstGeom prst="rect">
            <a:avLst/>
          </a:prstGeom>
          <a:solidFill>
            <a:schemeClr val="bg1"/>
          </a:solidFill>
          <a:ln w="57150">
            <a:solidFill>
              <a:srgbClr val="C00000"/>
            </a:solidFill>
          </a:ln>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The SDGs and Ending AIDS – and the humanitarian response</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The Venezuelan crisis - a challenge to achieving the </a:t>
            </a:r>
            <a:r>
              <a:rPr lang="en-US" sz="2000" dirty="0">
                <a:solidFill>
                  <a:srgbClr val="FF0000"/>
                </a:solidFill>
                <a:latin typeface="Arial" panose="020B0604020202020204" pitchFamily="34" charset="0"/>
                <a:cs typeface="Arial" panose="020B0604020202020204" pitchFamily="34" charset="0"/>
              </a:rPr>
              <a:t>90-90-90</a:t>
            </a:r>
            <a:r>
              <a:rPr lang="en-US" sz="2000" dirty="0">
                <a:latin typeface="Arial" panose="020B0604020202020204" pitchFamily="34" charset="0"/>
                <a:cs typeface="Arial" panose="020B0604020202020204" pitchFamily="34" charset="0"/>
              </a:rPr>
              <a:t> targets in the region </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The situation in Venezuela is </a:t>
            </a:r>
            <a:r>
              <a:rPr lang="en-US" sz="2000" dirty="0">
                <a:solidFill>
                  <a:srgbClr val="FF0000"/>
                </a:solidFill>
                <a:latin typeface="Arial" panose="020B0604020202020204" pitchFamily="34" charset="0"/>
                <a:cs typeface="Arial" panose="020B0604020202020204" pitchFamily="34" charset="0"/>
              </a:rPr>
              <a:t>affecting neighboring countries requiring regional cross-border coordination mechanisms</a:t>
            </a:r>
            <a:r>
              <a:rPr lang="en-US" sz="2000" dirty="0">
                <a:latin typeface="Arial" panose="020B0604020202020204" pitchFamily="34" charset="0"/>
                <a:cs typeface="Arial" panose="020B0604020202020204" pitchFamily="34" charset="0"/>
              </a:rPr>
              <a:t> to guarantee migrant access to sexual and reproductive health services - UNAIDS and PAHO the “Quito Process” for inclusion of ARV (TLD)  </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A new </a:t>
            </a:r>
            <a:r>
              <a:rPr lang="en-US" sz="2000" dirty="0">
                <a:solidFill>
                  <a:srgbClr val="FF0000"/>
                </a:solidFill>
                <a:latin typeface="Arial" panose="020B0604020202020204" pitchFamily="34" charset="0"/>
                <a:cs typeface="Arial" panose="020B0604020202020204" pitchFamily="34" charset="0"/>
              </a:rPr>
              <a:t>HRP</a:t>
            </a:r>
            <a:r>
              <a:rPr lang="en-US" sz="2000" dirty="0">
                <a:latin typeface="Arial" panose="020B0604020202020204" pitchFamily="34" charset="0"/>
                <a:cs typeface="Arial" panose="020B0604020202020204" pitchFamily="34" charset="0"/>
              </a:rPr>
              <a:t> is ongoing and would increase its coverage to 3.5 million people.</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Joint Programme has projects to work with </a:t>
            </a:r>
            <a:r>
              <a:rPr lang="en-US" sz="2000" dirty="0">
                <a:solidFill>
                  <a:srgbClr val="FF0000"/>
                </a:solidFill>
                <a:latin typeface="Arial" panose="020B0604020202020204" pitchFamily="34" charset="0"/>
                <a:cs typeface="Arial" panose="020B0604020202020204" pitchFamily="34" charset="0"/>
              </a:rPr>
              <a:t>indigenous people </a:t>
            </a:r>
            <a:r>
              <a:rPr lang="en-US" sz="2000" dirty="0">
                <a:latin typeface="Arial" panose="020B0604020202020204" pitchFamily="34" charset="0"/>
                <a:cs typeface="Arial" panose="020B0604020202020204" pitchFamily="34" charset="0"/>
              </a:rPr>
              <a:t>with a high prevalence of HIV and TB</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Promoting non-discrimination towards </a:t>
            </a:r>
            <a:r>
              <a:rPr lang="en-US" sz="2000" dirty="0">
                <a:solidFill>
                  <a:srgbClr val="FF0000"/>
                </a:solidFill>
                <a:latin typeface="Arial" panose="020B0604020202020204" pitchFamily="34" charset="0"/>
                <a:cs typeface="Arial" panose="020B0604020202020204" pitchFamily="34" charset="0"/>
              </a:rPr>
              <a:t>PLHIV and LGBTI </a:t>
            </a:r>
            <a:r>
              <a:rPr lang="en-US" sz="2000" dirty="0">
                <a:latin typeface="Arial" panose="020B0604020202020204" pitchFamily="34" charset="0"/>
                <a:cs typeface="Arial" panose="020B0604020202020204" pitchFamily="34" charset="0"/>
              </a:rPr>
              <a:t>at border crossings </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10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55E99-AB2D-4299-AFB6-1ED2E7750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22" y="76200"/>
            <a:ext cx="11016155" cy="6781800"/>
          </a:xfrm>
          <a:prstGeom prst="rect">
            <a:avLst/>
          </a:prstGeom>
        </p:spPr>
      </p:pic>
    </p:spTree>
    <p:extLst>
      <p:ext uri="{BB962C8B-B14F-4D97-AF65-F5344CB8AC3E}">
        <p14:creationId xmlns:p14="http://schemas.microsoft.com/office/powerpoint/2010/main" val="76301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038DCA-D4EA-497C-A644-11B396EFB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Tree>
    <p:extLst>
      <p:ext uri="{BB962C8B-B14F-4D97-AF65-F5344CB8AC3E}">
        <p14:creationId xmlns:p14="http://schemas.microsoft.com/office/powerpoint/2010/main" val="48324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8E604D-B907-4B43-A9ED-188EC0D2B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67"/>
            <a:ext cx="12192000" cy="6790266"/>
          </a:xfrm>
          <a:prstGeom prst="rect">
            <a:avLst/>
          </a:prstGeom>
        </p:spPr>
      </p:pic>
    </p:spTree>
    <p:extLst>
      <p:ext uri="{BB962C8B-B14F-4D97-AF65-F5344CB8AC3E}">
        <p14:creationId xmlns:p14="http://schemas.microsoft.com/office/powerpoint/2010/main" val="2367089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992974" y="4728491"/>
            <a:ext cx="8105775" cy="1323439"/>
          </a:xfrm>
          <a:prstGeom prst="rect">
            <a:avLst/>
          </a:prstGeom>
          <a:noFill/>
        </p:spPr>
        <p:txBody>
          <a:bodyPr wrap="square" rtlCol="0">
            <a:spAutoFit/>
          </a:bodyPr>
          <a:lstStyle/>
          <a:p>
            <a:pPr algn="ctr"/>
            <a:endParaRPr lang="en-US" sz="4400" b="1" i="1" dirty="0">
              <a:solidFill>
                <a:srgbClr val="2E75B5"/>
              </a:solidFill>
              <a:latin typeface="Arial"/>
              <a:cs typeface="Arial"/>
            </a:endParaRPr>
          </a:p>
          <a:p>
            <a:pPr algn="ctr"/>
            <a:endParaRPr lang="fr-CH" dirty="0">
              <a:solidFill>
                <a:prstClr val="black"/>
              </a:solidFill>
              <a:latin typeface="Calibri" panose="020F0502020204030204"/>
            </a:endParaRPr>
          </a:p>
          <a:p>
            <a:pPr algn="ctr"/>
            <a:endParaRPr lang="fr-CH" dirty="0">
              <a:solidFill>
                <a:prstClr val="black"/>
              </a:solidFill>
              <a:latin typeface="Calibri" panose="020F0502020204030204"/>
              <a:cs typeface="Calibri"/>
            </a:endParaRPr>
          </a:p>
        </p:txBody>
      </p:sp>
      <p:sp>
        <p:nvSpPr>
          <p:cNvPr id="7" name="Rectangle 6">
            <a:extLst>
              <a:ext uri="{FF2B5EF4-FFF2-40B4-BE49-F238E27FC236}">
                <a16:creationId xmlns:a16="http://schemas.microsoft.com/office/drawing/2014/main" id="{66F96DB7-1B85-4347-AA88-395307AB40D1}"/>
              </a:ext>
            </a:extLst>
          </p:cNvPr>
          <p:cNvSpPr/>
          <p:nvPr/>
        </p:nvSpPr>
        <p:spPr>
          <a:xfrm>
            <a:off x="7650480" y="3429000"/>
            <a:ext cx="3667760" cy="553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A49F59-2E21-4490-9585-B8E3CACAD0AE}"/>
              </a:ext>
            </a:extLst>
          </p:cNvPr>
          <p:cNvSpPr/>
          <p:nvPr/>
        </p:nvSpPr>
        <p:spPr>
          <a:xfrm>
            <a:off x="7070444" y="1977388"/>
            <a:ext cx="4142994" cy="646331"/>
          </a:xfrm>
          <a:prstGeom prst="rect">
            <a:avLst/>
          </a:prstGeom>
        </p:spPr>
        <p:txBody>
          <a:bodyPr wrap="none">
            <a:spAutoFit/>
          </a:bodyPr>
          <a:lstStyle/>
          <a:p>
            <a:pPr algn="ctr"/>
            <a:r>
              <a:rPr lang="fr-CH" sz="3600" b="1" i="1" dirty="0">
                <a:solidFill>
                  <a:srgbClr val="FF0000"/>
                </a:solidFill>
                <a:latin typeface="Arial"/>
                <a:cs typeface="Arial"/>
              </a:rPr>
              <a:t>This is Venezuela </a:t>
            </a:r>
          </a:p>
        </p:txBody>
      </p:sp>
      <p:pic>
        <p:nvPicPr>
          <p:cNvPr id="10" name="Picture 9">
            <a:extLst>
              <a:ext uri="{FF2B5EF4-FFF2-40B4-BE49-F238E27FC236}">
                <a16:creationId xmlns:a16="http://schemas.microsoft.com/office/drawing/2014/main" id="{AF1C6581-B0A6-4AB9-96FD-145784B7A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22299"/>
            <a:ext cx="6395720" cy="3510399"/>
          </a:xfrm>
          <a:prstGeom prst="rect">
            <a:avLst/>
          </a:prstGeom>
        </p:spPr>
      </p:pic>
    </p:spTree>
    <p:extLst>
      <p:ext uri="{BB962C8B-B14F-4D97-AF65-F5344CB8AC3E}">
        <p14:creationId xmlns:p14="http://schemas.microsoft.com/office/powerpoint/2010/main" val="62164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45E59-BB98-4B2E-AA22-903E5478A06C}"/>
              </a:ext>
            </a:extLst>
          </p:cNvPr>
          <p:cNvSpPr/>
          <p:nvPr/>
        </p:nvSpPr>
        <p:spPr>
          <a:xfrm>
            <a:off x="524473" y="1659285"/>
            <a:ext cx="10920632" cy="4893647"/>
          </a:xfrm>
          <a:prstGeom prst="rect">
            <a:avLst/>
          </a:prstGeom>
          <a:ln w="38100">
            <a:solidFill>
              <a:srgbClr val="C00000"/>
            </a:solidFill>
          </a:ln>
        </p:spPr>
        <p:txBody>
          <a:bodyPr wrap="square">
            <a:spAutoFit/>
          </a:bodyPr>
          <a:lstStyle/>
          <a:p>
            <a:pPr algn="ctr">
              <a:defRPr/>
            </a:pPr>
            <a:r>
              <a:rPr lang="en-US" sz="2400" b="1" kern="0" dirty="0">
                <a:solidFill>
                  <a:srgbClr val="0070C0"/>
                </a:solidFill>
                <a:latin typeface="Arial" panose="020B0604020202020204" pitchFamily="34" charset="0"/>
                <a:cs typeface="Arial" panose="020B0604020202020204" pitchFamily="34" charset="0"/>
              </a:rPr>
              <a:t>When is an emergency an emergency?</a:t>
            </a:r>
          </a:p>
          <a:p>
            <a:pPr algn="ctr">
              <a:defRPr/>
            </a:pPr>
            <a:endParaRPr lang="en-US" sz="2000" b="1" kern="0" dirty="0">
              <a:solidFill>
                <a:srgbClr val="0070C0"/>
              </a:solidFill>
              <a:latin typeface="Arial" panose="020B0604020202020204" pitchFamily="34" charset="0"/>
              <a:cs typeface="Arial" panose="020B0604020202020204" pitchFamily="34" charset="0"/>
            </a:endParaRPr>
          </a:p>
          <a:p>
            <a:pPr algn="ctr">
              <a:defRPr/>
            </a:pPr>
            <a:r>
              <a:rPr lang="en-US" sz="2400" b="1" kern="0" dirty="0">
                <a:solidFill>
                  <a:srgbClr val="0070C0"/>
                </a:solidFill>
                <a:latin typeface="Arial" panose="020B0604020202020204" pitchFamily="34" charset="0"/>
                <a:cs typeface="Arial" panose="020B0604020202020204" pitchFamily="34" charset="0"/>
              </a:rPr>
              <a:t>Africa and Latin America </a:t>
            </a:r>
          </a:p>
          <a:p>
            <a:pPr algn="ctr">
              <a:defRPr/>
            </a:pPr>
            <a:endParaRPr lang="en-US" sz="2000" dirty="0">
              <a:latin typeface="Arial" panose="020B0604020202020204" pitchFamily="34" charset="0"/>
              <a:ea typeface="Calibri" panose="020F0502020204030204" pitchFamily="34" charset="0"/>
              <a:cs typeface="Arial" panose="020B0604020202020204" pitchFamily="34" charset="0"/>
            </a:endParaRPr>
          </a:p>
          <a:p>
            <a:pPr algn="ctr">
              <a:defRP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ct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Coping - protecting</a:t>
            </a:r>
          </a:p>
          <a:p>
            <a:pPr marL="342900" indent="-342900" algn="ctr">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ctr">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ct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Thresholds of vulnerability; risk and resilience</a:t>
            </a:r>
          </a:p>
          <a:p>
            <a:pPr marL="342900" indent="-342900" algn="ctr">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ctr">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ct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Response by people in crisis; response by government; response by international actors</a:t>
            </a:r>
          </a:p>
          <a:p>
            <a:pPr algn="ctr"/>
            <a:r>
              <a:rPr lang="en-US" sz="2000" dirty="0">
                <a:latin typeface="Arial" panose="020B0604020202020204" pitchFamily="34" charset="0"/>
                <a:ea typeface="Calibri" panose="020F0502020204030204" pitchFamily="34" charset="0"/>
                <a:cs typeface="Arial" panose="020B0604020202020204" pitchFamily="34" charset="0"/>
              </a:rPr>
              <a:t> </a:t>
            </a:r>
          </a:p>
          <a:p>
            <a:pPr marL="342900" indent="-342900" algn="ctr">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algn="ctr"/>
            <a:r>
              <a:rPr lang="en-US" sz="2000" b="1" dirty="0">
                <a:latin typeface="Arial" panose="020B0604020202020204" pitchFamily="34" charset="0"/>
                <a:ea typeface="Calibri" panose="020F0502020204030204" pitchFamily="34" charset="0"/>
                <a:cs typeface="Arial" panose="020B0604020202020204" pitchFamily="34" charset="0"/>
              </a:rPr>
              <a:t>A backwards, a stagnation an ending </a:t>
            </a:r>
            <a:endParaRPr lang="en-GB"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56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2CCED6-2A15-4F28-98D8-868C46B01085}"/>
              </a:ext>
            </a:extLst>
          </p:cNvPr>
          <p:cNvSpPr txBox="1"/>
          <p:nvPr/>
        </p:nvSpPr>
        <p:spPr>
          <a:xfrm>
            <a:off x="6662993" y="315673"/>
            <a:ext cx="3818630" cy="338554"/>
          </a:xfrm>
          <a:prstGeom prst="rect">
            <a:avLst/>
          </a:prstGeom>
          <a:solidFill>
            <a:schemeClr val="bg1"/>
          </a:solidFill>
        </p:spPr>
        <p:txBody>
          <a:bodyPr wrap="square">
            <a:spAutoFit/>
          </a:bodyPr>
          <a:lstStyle/>
          <a:p>
            <a:pPr marL="285750" indent="-285750">
              <a:buFont typeface="Arial" panose="020B0604020202020204" pitchFamily="34" charset="0"/>
              <a:buChar char="•"/>
              <a:defRPr/>
            </a:pPr>
            <a:endParaRPr lang="es-ES" sz="1600" dirty="0"/>
          </a:p>
        </p:txBody>
      </p:sp>
      <p:pic>
        <p:nvPicPr>
          <p:cNvPr id="3"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422" r="-3422"/>
          <a:stretch/>
        </p:blipFill>
        <p:spPr bwMode="auto">
          <a:xfrm>
            <a:off x="3589638" y="0"/>
            <a:ext cx="5562600" cy="632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43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2B382C-223D-4859-AA93-5C868C8B3EEE}"/>
              </a:ext>
            </a:extLst>
          </p:cNvPr>
          <p:cNvSpPr/>
          <p:nvPr/>
        </p:nvSpPr>
        <p:spPr>
          <a:xfrm>
            <a:off x="635684" y="930867"/>
            <a:ext cx="10920632" cy="4154984"/>
          </a:xfrm>
          <a:prstGeom prst="rect">
            <a:avLst/>
          </a:prstGeom>
          <a:ln w="38100">
            <a:solidFill>
              <a:srgbClr val="C00000"/>
            </a:solidFill>
          </a:ln>
        </p:spPr>
        <p:txBody>
          <a:bodyPr wrap="square">
            <a:spAutoFit/>
          </a:bodyPr>
          <a:lstStyle/>
          <a:p>
            <a:pPr algn="ctr">
              <a:defRPr/>
            </a:pPr>
            <a:r>
              <a:rPr lang="en-US" sz="2400" b="1" kern="0" dirty="0">
                <a:solidFill>
                  <a:srgbClr val="0070C0"/>
                </a:solidFill>
                <a:latin typeface="Arial" panose="020B0604020202020204" pitchFamily="34" charset="0"/>
                <a:cs typeface="Arial" panose="020B0604020202020204" pitchFamily="34" charset="0"/>
              </a:rPr>
              <a:t>Humanitarian Overview - </a:t>
            </a:r>
            <a:r>
              <a:rPr lang="en-US" sz="2400" b="1" dirty="0">
                <a:solidFill>
                  <a:schemeClr val="accent1"/>
                </a:solidFill>
                <a:latin typeface="Arial" panose="020B0604020202020204" pitchFamily="34" charset="0"/>
                <a:cs typeface="Arial" panose="020B0604020202020204" pitchFamily="34" charset="0"/>
              </a:rPr>
              <a:t>Venezuela</a:t>
            </a:r>
          </a:p>
          <a:p>
            <a:pPr algn="just"/>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Venezuela faces a </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political, social and economic crisis - a complex humanitarian emergency</a:t>
            </a:r>
            <a:r>
              <a:rPr lang="en-US" sz="2000" dirty="0">
                <a:latin typeface="Arial" panose="020B0604020202020204" pitchFamily="34" charset="0"/>
                <a:ea typeface="Calibri" panose="020F0502020204030204" pitchFamily="34" charset="0"/>
                <a:cs typeface="Arial" panose="020B0604020202020204" pitchFamily="34" charset="0"/>
              </a:rPr>
              <a:t> affecting 95% of the population – the  </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"silent emergency”</a:t>
            </a:r>
          </a:p>
          <a:p>
            <a:pPr marL="342900" indent="-3429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 official</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 inflation </a:t>
            </a:r>
            <a:r>
              <a:rPr lang="en-US" sz="2000" dirty="0">
                <a:latin typeface="Arial" panose="020B0604020202020204" pitchFamily="34" charset="0"/>
                <a:ea typeface="Calibri" panose="020F0502020204030204" pitchFamily="34" charset="0"/>
                <a:cs typeface="Arial" panose="020B0604020202020204" pitchFamily="34" charset="0"/>
              </a:rPr>
              <a:t>rate in 2018 estimated at 130,060%</a:t>
            </a:r>
          </a:p>
          <a:p>
            <a:pPr marL="342900" indent="-3429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 humanitarian crisis is increasing due to growing </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lack of basic services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 most vulnerable are</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 pregnant women, newborns, children under 5, people with chronic diseases -  indigenous people</a:t>
            </a:r>
            <a:r>
              <a:rPr lang="en-US" sz="2000" dirty="0">
                <a:latin typeface="Arial" panose="020B0604020202020204" pitchFamily="34" charset="0"/>
                <a:ea typeface="Calibri" panose="020F0502020204030204" pitchFamily="34" charset="0"/>
                <a:cs typeface="Arial" panose="020B0604020202020204" pitchFamily="34" charset="0"/>
              </a:rPr>
              <a:t>. Border states have the highest needs</a:t>
            </a:r>
          </a:p>
          <a:p>
            <a:pPr marL="342900" indent="-3429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010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88BAA3-9C32-4816-86E4-B4F7FC5AB843}"/>
              </a:ext>
            </a:extLst>
          </p:cNvPr>
          <p:cNvSpPr/>
          <p:nvPr/>
        </p:nvSpPr>
        <p:spPr>
          <a:xfrm>
            <a:off x="635684" y="1857623"/>
            <a:ext cx="10920632" cy="3231654"/>
          </a:xfrm>
          <a:prstGeom prst="rect">
            <a:avLst/>
          </a:prstGeom>
          <a:ln w="38100">
            <a:solidFill>
              <a:srgbClr val="C00000"/>
            </a:solidFill>
          </a:ln>
        </p:spPr>
        <p:txBody>
          <a:bodyPr wrap="square">
            <a:spAutoFit/>
          </a:bodyPr>
          <a:lstStyle/>
          <a:p>
            <a:pPr algn="ctr">
              <a:defRPr/>
            </a:pPr>
            <a:r>
              <a:rPr lang="en-US" sz="2400" b="1" kern="0" dirty="0">
                <a:solidFill>
                  <a:srgbClr val="0070C0"/>
                </a:solidFill>
                <a:latin typeface="Arial" panose="020B0604020202020204" pitchFamily="34" charset="0"/>
                <a:cs typeface="Arial" panose="020B0604020202020204" pitchFamily="34" charset="0"/>
              </a:rPr>
              <a:t>Migration</a:t>
            </a:r>
            <a:endParaRPr lang="en-US" sz="2400" b="1" dirty="0">
              <a:solidFill>
                <a:schemeClr val="accent1"/>
              </a:solidFill>
              <a:latin typeface="Arial" panose="020B0604020202020204" pitchFamily="34" charset="0"/>
              <a:cs typeface="Arial" panose="020B0604020202020204" pitchFamily="34" charset="0"/>
            </a:endParaRPr>
          </a:p>
          <a:p>
            <a:pPr algn="just"/>
            <a:endParaRPr lang="en-US" sz="2000" dirty="0">
              <a:ea typeface="Calibri" panose="020F0502020204030204" pitchFamily="34" charset="0"/>
              <a:cs typeface="Arial" panose="020B0604020202020204" pitchFamily="34" charset="0"/>
            </a:endParaRPr>
          </a:p>
          <a:p>
            <a:pPr algn="just"/>
            <a:endParaRPr lang="en-US" sz="2000" dirty="0">
              <a:ea typeface="Calibri" panose="020F0502020204030204" pitchFamily="34" charset="0"/>
              <a:cs typeface="Arial" panose="020B0604020202020204" pitchFamily="34" charset="0"/>
            </a:endParaRPr>
          </a:p>
          <a:p>
            <a:pPr algn="ctr"/>
            <a:r>
              <a:rPr lang="en-US" sz="2000" dirty="0">
                <a:latin typeface="Arial" panose="020B0604020202020204" pitchFamily="34" charset="0"/>
                <a:ea typeface="Calibri" panose="020F0502020204030204" pitchFamily="34" charset="0"/>
                <a:cs typeface="Arial" panose="020B0604020202020204" pitchFamily="34" charset="0"/>
              </a:rPr>
              <a:t>Since 2017 and until September 2019, more than </a:t>
            </a:r>
          </a:p>
          <a:p>
            <a:pPr algn="ctr"/>
            <a:r>
              <a:rPr lang="en-US" sz="2000" b="1" dirty="0">
                <a:latin typeface="Arial" panose="020B0604020202020204" pitchFamily="34" charset="0"/>
                <a:ea typeface="Calibri" panose="020F0502020204030204" pitchFamily="34" charset="0"/>
                <a:cs typeface="Arial" panose="020B0604020202020204" pitchFamily="34" charset="0"/>
              </a:rPr>
              <a:t>4.3 million Venezuelans left their country in search of food, health and housing</a:t>
            </a:r>
            <a:r>
              <a:rPr lang="en-US" sz="2000" dirty="0">
                <a:latin typeface="Arial" panose="020B0604020202020204" pitchFamily="34" charset="0"/>
                <a:ea typeface="Calibri" panose="020F0502020204030204" pitchFamily="34" charset="0"/>
                <a:cs typeface="Arial" panose="020B0604020202020204" pitchFamily="34" charset="0"/>
              </a:rPr>
              <a:t>. </a:t>
            </a:r>
          </a:p>
          <a:p>
            <a:pPr algn="ctr"/>
            <a:endParaRPr lang="en-US" sz="2000" dirty="0">
              <a:latin typeface="Arial" panose="020B0604020202020204" pitchFamily="34" charset="0"/>
              <a:ea typeface="Calibri" panose="020F050202020403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The exodus is expected </a:t>
            </a:r>
            <a:r>
              <a:rPr lang="en-US" sz="2000" b="1" dirty="0">
                <a:latin typeface="Arial" panose="020B0604020202020204" pitchFamily="34" charset="0"/>
                <a:cs typeface="Arial" panose="020B0604020202020204" pitchFamily="34" charset="0"/>
              </a:rPr>
              <a:t>to exceed six million, or nearly 20 percent of the population of Venezuela</a:t>
            </a:r>
            <a:r>
              <a:rPr lang="en-US" sz="2000" dirty="0">
                <a:latin typeface="Arial" panose="020B0604020202020204" pitchFamily="34" charset="0"/>
                <a:cs typeface="Arial" panose="020B0604020202020204" pitchFamily="34" charset="0"/>
              </a:rPr>
              <a:t>, by the end of 2020;</a:t>
            </a:r>
            <a:endParaRPr lang="en-US" sz="2000" dirty="0">
              <a:latin typeface="Arial" panose="020B0604020202020204" pitchFamily="34" charset="0"/>
              <a:ea typeface="Calibri" panose="020F0502020204030204" pitchFamily="34" charset="0"/>
              <a:cs typeface="Arial" panose="020B0604020202020204" pitchFamily="34" charset="0"/>
            </a:endParaRPr>
          </a:p>
          <a:p>
            <a:pPr algn="ctr"/>
            <a:endParaRPr lang="en-US" sz="2000" dirty="0">
              <a:latin typeface="Arial" panose="020B0604020202020204" pitchFamily="34" charset="0"/>
              <a:ea typeface="Calibri" panose="020F0502020204030204" pitchFamily="34" charset="0"/>
              <a:cs typeface="Arial" panose="020B0604020202020204" pitchFamily="34" charset="0"/>
            </a:endParaRPr>
          </a:p>
          <a:p>
            <a:pPr algn="ctr"/>
            <a:r>
              <a:rPr lang="en-US" sz="2000" b="1" dirty="0">
                <a:latin typeface="Arial" panose="020B0604020202020204" pitchFamily="34" charset="0"/>
                <a:ea typeface="Calibri" panose="020F0502020204030204" pitchFamily="34" charset="0"/>
                <a:cs typeface="Arial" panose="020B0604020202020204" pitchFamily="34" charset="0"/>
              </a:rPr>
              <a:t>Largest migration flow in the history of Latin America and the Caribbean</a:t>
            </a:r>
            <a:r>
              <a:rPr lang="en-US" sz="2000" dirty="0">
                <a:latin typeface="Arial" panose="020B0604020202020204" pitchFamily="34" charset="0"/>
                <a:ea typeface="Calibri" panose="020F0502020204030204" pitchFamily="34" charset="0"/>
                <a:cs typeface="Arial" panose="020B0604020202020204" pitchFamily="34" charset="0"/>
              </a:rPr>
              <a:t>. </a:t>
            </a:r>
            <a:endParaRPr lang="en-GB"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41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2B382C-223D-4859-AA93-5C868C8B3EEE}"/>
              </a:ext>
            </a:extLst>
          </p:cNvPr>
          <p:cNvSpPr/>
          <p:nvPr/>
        </p:nvSpPr>
        <p:spPr>
          <a:xfrm>
            <a:off x="638175" y="225287"/>
            <a:ext cx="11153775" cy="4478662"/>
          </a:xfrm>
          <a:prstGeom prst="rect">
            <a:avLst/>
          </a:prstGeom>
          <a:ln w="38100">
            <a:solidFill>
              <a:srgbClr val="C00000"/>
            </a:solidFill>
          </a:ln>
        </p:spPr>
        <p:txBody>
          <a:bodyPr wrap="square">
            <a:spAutoFit/>
          </a:bodyPr>
          <a:lstStyle/>
          <a:p>
            <a:pPr lvl="0" algn="ctr">
              <a:defRPr/>
            </a:pPr>
            <a:r>
              <a:rPr lang="en-US" sz="2400" b="1" kern="0" dirty="0">
                <a:solidFill>
                  <a:srgbClr val="0070C0"/>
                </a:solidFill>
                <a:latin typeface="Arial" panose="020B0604020202020204" pitchFamily="34" charset="0"/>
                <a:cs typeface="Arial" panose="020B0604020202020204" pitchFamily="34" charset="0"/>
              </a:rPr>
              <a:t>People Living with HIV </a:t>
            </a:r>
          </a:p>
          <a:p>
            <a:pPr algn="just"/>
            <a:r>
              <a:rPr lang="en-US" sz="2000"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The quality of life for PLHIV </a:t>
            </a:r>
            <a:r>
              <a:rPr lang="en-US" sz="2000" dirty="0">
                <a:latin typeface="Arial" panose="020B0604020202020204" pitchFamily="34" charset="0"/>
                <a:cs typeface="Arial" panose="020B0604020202020204" pitchFamily="34" charset="0"/>
              </a:rPr>
              <a:t>affected by lack of ART, diagnostic methods, breast milk substitutes and male and female condoms; many have experienced treatment breaks</a:t>
            </a:r>
          </a:p>
          <a:p>
            <a:pPr algn="just"/>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There are </a:t>
            </a:r>
            <a:r>
              <a:rPr lang="en-US" sz="2000" dirty="0">
                <a:solidFill>
                  <a:srgbClr val="FF0000"/>
                </a:solidFill>
                <a:latin typeface="Arial" panose="020B0604020202020204" pitchFamily="34" charset="0"/>
                <a:cs typeface="Arial" panose="020B0604020202020204" pitchFamily="34" charset="0"/>
              </a:rPr>
              <a:t>120,000 people living with HIV, </a:t>
            </a:r>
            <a:r>
              <a:rPr lang="en-US" sz="2000" dirty="0">
                <a:latin typeface="Arial" panose="020B0604020202020204" pitchFamily="34" charset="0"/>
                <a:cs typeface="Arial" panose="020B0604020202020204" pitchFamily="34" charset="0"/>
              </a:rPr>
              <a:t>with a prevalence of 0.62% (UNAIDS, Spectrum) </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Between 2017 and 2018, shortages of ARVs and medications for opportunistic infections caused an </a:t>
            </a:r>
            <a:r>
              <a:rPr lang="en-US" sz="2000" dirty="0">
                <a:solidFill>
                  <a:srgbClr val="FF0000"/>
                </a:solidFill>
                <a:latin typeface="Arial" panose="020B0604020202020204" pitchFamily="34" charset="0"/>
                <a:cs typeface="Arial" panose="020B0604020202020204" pitchFamily="34" charset="0"/>
              </a:rPr>
              <a:t>increase in hospitalization rates and number of deaths</a:t>
            </a:r>
            <a:r>
              <a:rPr lang="en-US" sz="2000" dirty="0">
                <a:latin typeface="Arial" panose="020B0604020202020204" pitchFamily="34" charset="0"/>
                <a:cs typeface="Arial" panose="020B0604020202020204" pitchFamily="34" charset="0"/>
              </a:rPr>
              <a:t> (1,800 deaths in 2014 to more than 4,000 in 2018). Coverage of HIV and syphilis tests among pregnant women is 35%.</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By December 2018, it was estimated that </a:t>
            </a:r>
            <a:r>
              <a:rPr lang="en-US" sz="2000" dirty="0">
                <a:solidFill>
                  <a:srgbClr val="FF0000"/>
                </a:solidFill>
                <a:latin typeface="Arial" panose="020B0604020202020204" pitchFamily="34" charset="0"/>
                <a:cs typeface="Arial" panose="020B0604020202020204" pitchFamily="34" charset="0"/>
              </a:rPr>
              <a:t>7,700 PLWHA </a:t>
            </a:r>
            <a:r>
              <a:rPr lang="en-US" sz="2000" dirty="0">
                <a:latin typeface="Arial" panose="020B0604020202020204" pitchFamily="34" charset="0"/>
                <a:cs typeface="Arial" panose="020B0604020202020204" pitchFamily="34" charset="0"/>
              </a:rPr>
              <a:t>moved to neighboring countries seeking medication and better living conditions</a:t>
            </a:r>
            <a:endParaRPr lang="en-US" sz="1600" dirty="0">
              <a:ea typeface="Calibri" panose="020F0502020204030204" pitchFamily="34" charset="0"/>
              <a:cs typeface="Arial" panose="020B0604020202020204" pitchFamily="34" charset="0"/>
            </a:endParaRPr>
          </a:p>
          <a:p>
            <a:pPr marL="285750" lvl="0" indent="-285750" algn="just">
              <a:lnSpc>
                <a:spcPct val="150000"/>
              </a:lnSpc>
              <a:buFont typeface="Wingdings" panose="05000000000000000000" pitchFamily="2" charset="2"/>
              <a:buChar char="ü"/>
            </a:pP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04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A5918-FCB7-4829-BFCF-99CD6DBB1E04}"/>
              </a:ext>
            </a:extLst>
          </p:cNvPr>
          <p:cNvSpPr/>
          <p:nvPr/>
        </p:nvSpPr>
        <p:spPr>
          <a:xfrm>
            <a:off x="638175" y="225287"/>
            <a:ext cx="11153775" cy="5632311"/>
          </a:xfrm>
          <a:prstGeom prst="rect">
            <a:avLst/>
          </a:prstGeom>
          <a:ln w="38100">
            <a:solidFill>
              <a:srgbClr val="C00000"/>
            </a:solidFill>
          </a:ln>
        </p:spPr>
        <p:txBody>
          <a:bodyPr wrap="square">
            <a:spAutoFit/>
          </a:bodyPr>
          <a:lstStyle/>
          <a:p>
            <a:pPr lvl="0" algn="ctr">
              <a:defRPr/>
            </a:pPr>
            <a:r>
              <a:rPr lang="en-US" sz="2400" b="1" kern="0" dirty="0">
                <a:solidFill>
                  <a:srgbClr val="0070C0"/>
                </a:solidFill>
                <a:latin typeface="Arial" panose="020B0604020202020204" pitchFamily="34" charset="0"/>
                <a:cs typeface="Arial" panose="020B0604020202020204" pitchFamily="34" charset="0"/>
              </a:rPr>
              <a:t>Sexual &amp; Reproductive Health  </a:t>
            </a:r>
          </a:p>
          <a:p>
            <a:pPr algn="just"/>
            <a:r>
              <a:rPr lang="en-US" sz="2000"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At Colombia border hospital (Erasmo </a:t>
            </a:r>
            <a:r>
              <a:rPr lang="en-US" sz="2000" dirty="0" err="1">
                <a:latin typeface="Arial" panose="020B0604020202020204" pitchFamily="34" charset="0"/>
                <a:cs typeface="Arial" panose="020B0604020202020204" pitchFamily="34" charset="0"/>
              </a:rPr>
              <a:t>Meoz</a:t>
            </a:r>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8 out of 10 children born are from Venezuelan mothers</a:t>
            </a:r>
            <a:r>
              <a:rPr lang="en-US" sz="2000" dirty="0">
                <a:latin typeface="Arial" panose="020B0604020202020204" pitchFamily="34" charset="0"/>
                <a:cs typeface="Arial" panose="020B0604020202020204" pitchFamily="34" charset="0"/>
              </a:rPr>
              <a:t>; triple-digit increases in number of babies being delivered from Venezuelan mothers in the past two years; </a:t>
            </a:r>
            <a:r>
              <a:rPr lang="en-US" sz="2000" dirty="0">
                <a:solidFill>
                  <a:srgbClr val="FF0000"/>
                </a:solidFill>
                <a:latin typeface="Arial" panose="020B0604020202020204" pitchFamily="34" charset="0"/>
                <a:cs typeface="Arial" panose="020B0604020202020204" pitchFamily="34" charset="0"/>
              </a:rPr>
              <a:t>Adolescent pregnancies up by 65% since 2015 (UNFPA)</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Hospitals report </a:t>
            </a:r>
            <a:r>
              <a:rPr lang="en-US" sz="2000" dirty="0">
                <a:solidFill>
                  <a:srgbClr val="FF0000"/>
                </a:solidFill>
                <a:latin typeface="Arial" panose="020B0604020202020204" pitchFamily="34" charset="0"/>
                <a:cs typeface="Arial" panose="020B0604020202020204" pitchFamily="34" charset="0"/>
              </a:rPr>
              <a:t>increase in both abortions and maternal deaths </a:t>
            </a:r>
            <a:r>
              <a:rPr lang="en-US" sz="2000" dirty="0">
                <a:latin typeface="Arial" panose="020B0604020202020204" pitchFamily="34" charset="0"/>
                <a:cs typeface="Arial" panose="020B0604020202020204" pitchFamily="34" charset="0"/>
              </a:rPr>
              <a:t>owing to unsafe abortions</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HIV and sexually-transmitted diseases</a:t>
            </a:r>
            <a:r>
              <a:rPr lang="en-US" sz="2000" dirty="0">
                <a:latin typeface="Arial" panose="020B0604020202020204" pitchFamily="34" charset="0"/>
                <a:cs typeface="Arial" panose="020B0604020202020204" pitchFamily="34" charset="0"/>
              </a:rPr>
              <a:t>  – due to the lack of condoms – are on the rise</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Malnutrition in pregnant Venezuelan women</a:t>
            </a:r>
            <a:r>
              <a:rPr lang="en-US" sz="2000" dirty="0">
                <a:latin typeface="Arial" panose="020B0604020202020204" pitchFamily="34" charset="0"/>
                <a:cs typeface="Arial" panose="020B0604020202020204" pitchFamily="34" charset="0"/>
              </a:rPr>
              <a:t>; many babies born with malformations – due to malnutrition and/or a lack of vitamin supplements during pregnancy</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Malnutrition, lack of prenatal care, and dangerous journeys to give birth outside Venezuela, mean over 60% of Venezuelan pregnancies in Colombia and other countries are considered high-risk</a:t>
            </a:r>
          </a:p>
          <a:p>
            <a:pPr algn="just"/>
            <a:endParaRPr lang="en-US" dirty="0"/>
          </a:p>
          <a:p>
            <a:pPr algn="just"/>
            <a:endParaRPr lang="en-US" dirty="0"/>
          </a:p>
        </p:txBody>
      </p:sp>
    </p:spTree>
    <p:extLst>
      <p:ext uri="{BB962C8B-B14F-4D97-AF65-F5344CB8AC3E}">
        <p14:creationId xmlns:p14="http://schemas.microsoft.com/office/powerpoint/2010/main" val="144229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C6B74-EF0E-4A89-984A-48CAB228A158}"/>
              </a:ext>
            </a:extLst>
          </p:cNvPr>
          <p:cNvSpPr/>
          <p:nvPr/>
        </p:nvSpPr>
        <p:spPr>
          <a:xfrm>
            <a:off x="613462" y="0"/>
            <a:ext cx="11153775" cy="6801862"/>
          </a:xfrm>
          <a:prstGeom prst="rect">
            <a:avLst/>
          </a:prstGeom>
          <a:ln w="38100">
            <a:solidFill>
              <a:srgbClr val="C00000"/>
            </a:solidFill>
          </a:ln>
        </p:spPr>
        <p:txBody>
          <a:bodyPr wrap="square">
            <a:spAutoFit/>
          </a:bodyPr>
          <a:lstStyle/>
          <a:p>
            <a:pPr lvl="0" algn="ctr">
              <a:defRPr/>
            </a:pPr>
            <a:r>
              <a:rPr lang="en-US" sz="2400" b="1" kern="0" dirty="0">
                <a:solidFill>
                  <a:srgbClr val="0070C0"/>
                </a:solidFill>
                <a:latin typeface="Arial" panose="020B0604020202020204" pitchFamily="34" charset="0"/>
                <a:cs typeface="Arial" panose="020B0604020202020204" pitchFamily="34" charset="0"/>
              </a:rPr>
              <a:t>Regional Migration  </a:t>
            </a:r>
          </a:p>
          <a:p>
            <a:pPr algn="just"/>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Most Venezuelans who choose to leave – economic, security, or health reasons – journey overland often </a:t>
            </a:r>
            <a:r>
              <a:rPr lang="en-US" sz="2000" dirty="0">
                <a:solidFill>
                  <a:srgbClr val="FF0000"/>
                </a:solidFill>
                <a:latin typeface="Arial" panose="020B0604020202020204" pitchFamily="34" charset="0"/>
                <a:cs typeface="Arial" panose="020B0604020202020204" pitchFamily="34" charset="0"/>
              </a:rPr>
              <a:t>without documentation </a:t>
            </a:r>
            <a:r>
              <a:rPr lang="en-US" sz="2000" dirty="0">
                <a:latin typeface="Arial" panose="020B0604020202020204" pitchFamily="34" charset="0"/>
                <a:cs typeface="Arial" panose="020B0604020202020204" pitchFamily="34" charset="0"/>
              </a:rPr>
              <a:t>needed to find work or receive assistance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Many destination countries health, immigration and education systems are under increasing strain - resulting in </a:t>
            </a:r>
            <a:r>
              <a:rPr lang="en-US" sz="2000" dirty="0">
                <a:solidFill>
                  <a:srgbClr val="FF0000"/>
                </a:solidFill>
                <a:latin typeface="Arial" panose="020B0604020202020204" pitchFamily="34" charset="0"/>
                <a:cs typeface="Arial" panose="020B0604020202020204" pitchFamily="34" charset="0"/>
              </a:rPr>
              <a:t>social and legal barriers</a:t>
            </a:r>
            <a:r>
              <a:rPr lang="en-US" sz="2000" dirty="0">
                <a:latin typeface="Arial" panose="020B0604020202020204" pitchFamily="34" charset="0"/>
                <a:cs typeface="Arial" panose="020B0604020202020204" pitchFamily="34" charset="0"/>
              </a:rPr>
              <a:t> preventing Venezuelans from integrating. Chile, Peru, and Ecuador have now all restricted entry</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Xenophobic attacks </a:t>
            </a:r>
            <a:r>
              <a:rPr lang="en-US" sz="2000" dirty="0">
                <a:latin typeface="Arial" panose="020B0604020202020204" pitchFamily="34" charset="0"/>
                <a:cs typeface="Arial" panose="020B0604020202020204" pitchFamily="34" charset="0"/>
              </a:rPr>
              <a:t>against Venezuelans range from Argentina, Peru, Ecuador to Trinidad &amp; Tobago fueled by growing nationalism, civil unrest – beliefs that Venezuelans are criminals</a:t>
            </a: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dirty="0">
                <a:solidFill>
                  <a:srgbClr val="FF0000"/>
                </a:solidFill>
                <a:latin typeface="Arial" panose="020B0604020202020204" pitchFamily="34" charset="0"/>
                <a:cs typeface="Arial" panose="020B0604020202020204" pitchFamily="34" charset="0"/>
              </a:rPr>
              <a:t>sexualization of Venezuelan women </a:t>
            </a:r>
            <a:r>
              <a:rPr lang="en-US" sz="2000" dirty="0">
                <a:latin typeface="Arial" panose="020B0604020202020204" pitchFamily="34" charset="0"/>
                <a:cs typeface="Arial" panose="020B0604020202020204" pitchFamily="34" charset="0"/>
              </a:rPr>
              <a:t>has led to an increase in gender-based violence</a:t>
            </a:r>
          </a:p>
          <a:p>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The UN’s most recent Refugee and Migrant Response Plan states: </a:t>
            </a:r>
          </a:p>
          <a:p>
            <a:pPr algn="ct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 families… face specific risks because of their age, gender, health or other needs, or because they had to make drastic choices to cope, including begging, sending their children to work or even resorting to survival sex.”</a:t>
            </a:r>
          </a:p>
          <a:p>
            <a:endParaRPr lang="en-US" dirty="0"/>
          </a:p>
          <a:p>
            <a:pPr marL="342900" indent="-342900">
              <a:buFont typeface="Arial" panose="020B0604020202020204" pitchFamily="34" charset="0"/>
              <a:buChar char="•"/>
            </a:pPr>
            <a:endParaRPr lang="en-US" dirty="0"/>
          </a:p>
          <a:p>
            <a:pPr marL="342900" indent="-342900" algn="just">
              <a:buFont typeface="Arial" panose="020B0604020202020204" pitchFamily="34" charset="0"/>
              <a:buChar char="•"/>
            </a:pP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02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2B382C-223D-4859-AA93-5C868C8B3EEE}"/>
              </a:ext>
            </a:extLst>
          </p:cNvPr>
          <p:cNvSpPr/>
          <p:nvPr/>
        </p:nvSpPr>
        <p:spPr>
          <a:xfrm>
            <a:off x="935060" y="747802"/>
            <a:ext cx="10702760" cy="5205977"/>
          </a:xfrm>
          <a:prstGeom prst="rect">
            <a:avLst/>
          </a:prstGeom>
          <a:ln w="38100">
            <a:solidFill>
              <a:srgbClr val="C00000"/>
            </a:solidFill>
          </a:ln>
        </p:spPr>
        <p:txBody>
          <a:bodyPr wrap="square">
            <a:spAutoFit/>
          </a:bodyPr>
          <a:lstStyle/>
          <a:p>
            <a:pPr algn="ctr">
              <a:lnSpc>
                <a:spcPct val="150000"/>
              </a:lnSpc>
            </a:pPr>
            <a:r>
              <a:rPr lang="en-US" sz="2400" b="1" dirty="0">
                <a:solidFill>
                  <a:schemeClr val="accent1"/>
                </a:solidFill>
                <a:latin typeface="Arial" panose="020B0604020202020204" pitchFamily="34" charset="0"/>
                <a:cs typeface="Arial" panose="020B0604020202020204" pitchFamily="34" charset="0"/>
              </a:rPr>
              <a:t>UN Actions</a:t>
            </a:r>
          </a:p>
          <a:p>
            <a:pPr algn="ctr">
              <a:lnSpc>
                <a:spcPct val="150000"/>
              </a:lnSpc>
            </a:pPr>
            <a:endParaRPr lang="en-US" sz="2000" b="1" kern="0" dirty="0">
              <a:solidFill>
                <a:srgbClr val="0070C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dirty="0">
                <a:solidFill>
                  <a:srgbClr val="FF0000"/>
                </a:solidFill>
                <a:latin typeface="Arial" panose="020B0604020202020204" pitchFamily="34" charset="0"/>
                <a:cs typeface="Arial" panose="020B0604020202020204" pitchFamily="34" charset="0"/>
              </a:rPr>
              <a:t>UN Country Team </a:t>
            </a:r>
            <a:r>
              <a:rPr lang="en-US" sz="2000" dirty="0">
                <a:latin typeface="Arial" panose="020B0604020202020204" pitchFamily="34" charset="0"/>
                <a:cs typeface="Arial" panose="020B0604020202020204" pitchFamily="34" charset="0"/>
              </a:rPr>
              <a:t>before the crisis was made up by only 7 agencies; </a:t>
            </a:r>
            <a:r>
              <a:rPr lang="en-US" sz="2000" dirty="0">
                <a:solidFill>
                  <a:srgbClr val="FF0000"/>
                </a:solidFill>
                <a:latin typeface="Arial" panose="020B0604020202020204" pitchFamily="34" charset="0"/>
                <a:cs typeface="Arial" panose="020B0604020202020204" pitchFamily="34" charset="0"/>
              </a:rPr>
              <a:t>scale up of UN agencies </a:t>
            </a:r>
            <a:r>
              <a:rPr lang="en-US" sz="2000" dirty="0">
                <a:latin typeface="Arial" panose="020B0604020202020204" pitchFamily="34" charset="0"/>
                <a:cs typeface="Arial" panose="020B0604020202020204" pitchFamily="34" charset="0"/>
              </a:rPr>
              <a:t>in the country was activated in the last quarter of 2017</a:t>
            </a:r>
          </a:p>
          <a:p>
            <a:pPr algn="just">
              <a:lnSpc>
                <a:spcPct val="150000"/>
              </a:lnSpc>
            </a:pPr>
            <a:r>
              <a:rPr lang="en-US" sz="2000" dirty="0">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In May 2019, a </a:t>
            </a:r>
            <a:r>
              <a:rPr lang="en-US" sz="2000" dirty="0">
                <a:solidFill>
                  <a:srgbClr val="FF0000"/>
                </a:solidFill>
                <a:latin typeface="Arial" panose="020B0604020202020204" pitchFamily="34" charset="0"/>
                <a:cs typeface="Arial" panose="020B0604020202020204" pitchFamily="34" charset="0"/>
              </a:rPr>
              <a:t>Country Humanitarian Team </a:t>
            </a:r>
            <a:r>
              <a:rPr lang="en-US" sz="2000" dirty="0">
                <a:latin typeface="Arial" panose="020B0604020202020204" pitchFamily="34" charset="0"/>
                <a:cs typeface="Arial" panose="020B0604020202020204" pitchFamily="34" charset="0"/>
              </a:rPr>
              <a:t>was activated and a </a:t>
            </a:r>
            <a:r>
              <a:rPr lang="en-US" sz="2000" dirty="0">
                <a:solidFill>
                  <a:srgbClr val="FF0000"/>
                </a:solidFill>
                <a:latin typeface="Arial" panose="020B0604020202020204" pitchFamily="34" charset="0"/>
                <a:cs typeface="Arial" panose="020B0604020202020204" pitchFamily="34" charset="0"/>
              </a:rPr>
              <a:t>Humanitarian Response Plan (HRP) </a:t>
            </a:r>
            <a:r>
              <a:rPr lang="en-US" sz="2000" dirty="0">
                <a:latin typeface="Arial" panose="020B0604020202020204" pitchFamily="34" charset="0"/>
                <a:cs typeface="Arial" panose="020B0604020202020204" pitchFamily="34" charset="0"/>
              </a:rPr>
              <a:t>was designed to cover only 2.6 million of the population</a:t>
            </a:r>
          </a:p>
          <a:p>
            <a:pPr marL="285750" indent="-285750" algn="just">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lnSpc>
                <a:spcPct val="150000"/>
              </a:lnSpc>
            </a:pPr>
            <a:r>
              <a:rPr lang="en-US" sz="2000" b="1" dirty="0">
                <a:latin typeface="Arial" panose="020B0604020202020204" pitchFamily="34" charset="0"/>
                <a:cs typeface="Arial" panose="020B0604020202020204" pitchFamily="34" charset="0"/>
              </a:rPr>
              <a:t>The government does not formally recognize there is a humanitarian crisis, but possibility of "humanitarian needs.“</a:t>
            </a:r>
          </a:p>
          <a:p>
            <a:pPr algn="ctr">
              <a:lnSpc>
                <a:spcPct val="150000"/>
              </a:lnSpc>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11503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09212AC1A13749970546AC0ED2AA15" ma:contentTypeVersion="10" ma:contentTypeDescription="Create a new document." ma:contentTypeScope="" ma:versionID="d7f1686be07c46e5200cc3d4cbe587b7">
  <xsd:schema xmlns:xsd="http://www.w3.org/2001/XMLSchema" xmlns:xs="http://www.w3.org/2001/XMLSchema" xmlns:p="http://schemas.microsoft.com/office/2006/metadata/properties" xmlns:ns2="9a0a3b9b-96f1-4cc8-a023-6650bb8958dd" targetNamespace="http://schemas.microsoft.com/office/2006/metadata/properties" ma:root="true" ma:fieldsID="279b5a5d90d119dc2e44214e3e8119fd" ns2:_="">
    <xsd:import namespace="9a0a3b9b-96f1-4cc8-a023-6650bb8958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3b9b-96f1-4cc8-a023-6650bb895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49E5AB-55BF-4C27-8DE1-C2AF9AC283F5}">
  <ds:schemaRefs>
    <ds:schemaRef ds:uri="http://schemas.microsoft.com/sharepoint/v3/contenttype/forms"/>
  </ds:schemaRefs>
</ds:datastoreItem>
</file>

<file path=customXml/itemProps2.xml><?xml version="1.0" encoding="utf-8"?>
<ds:datastoreItem xmlns:ds="http://schemas.openxmlformats.org/officeDocument/2006/customXml" ds:itemID="{0F644408-8980-4870-B6DA-BEB8AEE5A56D}">
  <ds:schemaRefs>
    <ds:schemaRef ds:uri="c0219654-cf82-46f1-a11e-6b31644ec4a0"/>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infopath/2007/PartnerControls"/>
    <ds:schemaRef ds:uri="97fa80b1-59fa-4179-8536-e1768b3d5da8"/>
    <ds:schemaRef ds:uri="http://schemas.microsoft.com/office/2006/metadata/properties"/>
  </ds:schemaRefs>
</ds:datastoreItem>
</file>

<file path=customXml/itemProps3.xml><?xml version="1.0" encoding="utf-8"?>
<ds:datastoreItem xmlns:ds="http://schemas.openxmlformats.org/officeDocument/2006/customXml" ds:itemID="{1601FD39-251A-488A-8605-762EEF486187}"/>
</file>

<file path=docProps/app.xml><?xml version="1.0" encoding="utf-8"?>
<Properties xmlns="http://schemas.openxmlformats.org/officeDocument/2006/extended-properties" xmlns:vt="http://schemas.openxmlformats.org/officeDocument/2006/docPropsVTypes">
  <TotalTime>1366</TotalTime>
  <Words>1227</Words>
  <Application>Microsoft Office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Wingdings</vt:lpstr>
      <vt:lpstr>1_Custom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natalie nyamungu</dc:creator>
  <cp:lastModifiedBy>JONES, Gary</cp:lastModifiedBy>
  <cp:revision>72</cp:revision>
  <dcterms:created xsi:type="dcterms:W3CDTF">2019-03-04T18:59:26Z</dcterms:created>
  <dcterms:modified xsi:type="dcterms:W3CDTF">2019-11-30T04:14:41Z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0x0101003309212AC1A13749970546AC0ED2AA15</vt:lpwstr>
  </property>
</Properties>
</file>