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rawings/drawing1.xml" ContentType="application/vnd.openxmlformats-officedocument.drawingml.chartshapes+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1.xml" ContentType="application/vnd.openxmlformats-officedocument.drawingml.diagramLayout+xml"/>
  <Override PartName="/ppt/comments/comment1.xml" ContentType="application/vnd.openxmlformats-officedocument.presentationml.comments+xml"/>
  <Override PartName="/ppt/comments/comment2.xml" ContentType="application/vnd.openxmlformats-officedocument.presentationml.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889" r:id="rId3"/>
    <p:sldId id="909" r:id="rId4"/>
    <p:sldId id="910" r:id="rId5"/>
    <p:sldId id="906" r:id="rId6"/>
    <p:sldId id="432" r:id="rId7"/>
    <p:sldId id="888" r:id="rId8"/>
    <p:sldId id="452" r:id="rId9"/>
    <p:sldId id="435" r:id="rId10"/>
    <p:sldId id="437" r:id="rId11"/>
    <p:sldId id="423" r:id="rId12"/>
    <p:sldId id="390" r:id="rId13"/>
    <p:sldId id="389" r:id="rId14"/>
    <p:sldId id="442" r:id="rId15"/>
    <p:sldId id="900" r:id="rId16"/>
    <p:sldId id="420" r:id="rId17"/>
    <p:sldId id="421" r:id="rId18"/>
    <p:sldId id="518" r:id="rId19"/>
    <p:sldId id="270" r:id="rId20"/>
    <p:sldId id="902" r:id="rId21"/>
    <p:sldId id="903" r:id="rId22"/>
    <p:sldId id="907" r:id="rId23"/>
    <p:sldId id="265" r:id="rId24"/>
    <p:sldId id="908" r:id="rId25"/>
    <p:sldId id="3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Bernardini" initials="SB" lastIdx="8" clrIdx="0">
    <p:extLst>
      <p:ext uri="{19B8F6BF-5375-455C-9EA6-DF929625EA0E}">
        <p15:presenceInfo xmlns:p15="http://schemas.microsoft.com/office/powerpoint/2012/main" userId="Sara Bernardini" providerId="None"/>
      </p:ext>
    </p:extLst>
  </p:cmAuthor>
  <p:cmAuthor id="2" name="World Food Programme" initials="WFP" lastIdx="1" clrIdx="1">
    <p:extLst>
      <p:ext uri="{19B8F6BF-5375-455C-9EA6-DF929625EA0E}">
        <p15:presenceInfo xmlns:p15="http://schemas.microsoft.com/office/powerpoint/2012/main" userId="World Food Programme" providerId="None"/>
      </p:ext>
    </p:extLst>
  </p:cmAuthor>
  <p:cmAuthor id="3" name="Camille Wittesaele" initials="CW" lastIdx="6" clrIdx="2">
    <p:extLst>
      <p:ext uri="{19B8F6BF-5375-455C-9EA6-DF929625EA0E}">
        <p15:presenceInfo xmlns:p15="http://schemas.microsoft.com/office/powerpoint/2012/main" userId="Camille Wittesa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FF"/>
    <a:srgbClr val="0C6DB5"/>
    <a:srgbClr val="C22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68329"/>
  </p:normalViewPr>
  <p:slideViewPr>
    <p:cSldViewPr snapToGrid="0" snapToObjects="1">
      <p:cViewPr varScale="1">
        <p:scale>
          <a:sx n="56" d="100"/>
          <a:sy n="56" d="100"/>
        </p:scale>
        <p:origin x="11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UCIECLUVER:My%20Documents2.2:Paper%20sex%20and%20social%20protection%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UCIECLUVER:My%20Documents2.2:Paper%20sex%20and%20social%20protection%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Transcend:YC:YC%20Analyses:GRACE%20longitudinal:CI%20graphs%20for%20AIDS%20triump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Transcend:YC:YC%20Analyses:GRACE%20longitudinal:CI%20graphs%20for%20AIDS%20triumph!.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ropbox\Articles&amp;Papers&amp;Analysis\2016\2016_AIBE_Social%20Protection_SRH\Revision%20%232\MW_SP_predicted%20probabilities_STATA_SRH_fin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sz="2000" dirty="0">
                <a:effectLst/>
                <a:latin typeface="+mj-lt"/>
              </a:rPr>
              <a:t> </a:t>
            </a:r>
            <a:r>
              <a:rPr lang="en-GB" sz="1800" dirty="0">
                <a:effectLst/>
                <a:latin typeface="+mj-lt"/>
              </a:rPr>
              <a:t>% Incidence</a:t>
            </a:r>
            <a:r>
              <a:rPr lang="en-GB" sz="1800" baseline="0" dirty="0">
                <a:effectLst/>
                <a:latin typeface="+mj-lt"/>
              </a:rPr>
              <a:t> of transactional sex</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sz="1800" baseline="0" dirty="0">
                <a:effectLst/>
                <a:latin typeface="+mj-lt"/>
              </a:rPr>
              <a:t> (OR .49 CI .26-.93*)</a:t>
            </a:r>
            <a:endParaRPr lang="en-GB" sz="1800" dirty="0">
              <a:effectLst/>
              <a:latin typeface="+mj-lt"/>
            </a:endParaRPr>
          </a:p>
        </c:rich>
      </c:tx>
      <c:layout>
        <c:manualLayout>
          <c:xMode val="edge"/>
          <c:yMode val="edge"/>
          <c:x val="9.2781973187174599E-2"/>
          <c:y val="5.7332649730426804E-3"/>
        </c:manualLayout>
      </c:layout>
      <c:overlay val="0"/>
    </c:title>
    <c:autoTitleDeleted val="0"/>
    <c:plotArea>
      <c:layout>
        <c:manualLayout>
          <c:layoutTarget val="inner"/>
          <c:xMode val="edge"/>
          <c:yMode val="edge"/>
          <c:x val="5.7351127771279098E-2"/>
          <c:y val="0.101538321640045"/>
          <c:w val="0.77810215987130504"/>
          <c:h val="0.80728192210692695"/>
        </c:manualLayout>
      </c:layout>
      <c:barChart>
        <c:barDir val="col"/>
        <c:grouping val="clustered"/>
        <c:varyColors val="0"/>
        <c:ser>
          <c:idx val="0"/>
          <c:order val="0"/>
          <c:tx>
            <c:strRef>
              <c:f>Sheet1!$B$5</c:f>
              <c:strCache>
                <c:ptCount val="1"/>
                <c:pt idx="0">
                  <c:v>No Household Grant</c:v>
                </c:pt>
              </c:strCache>
            </c:strRef>
          </c:tx>
          <c:spPr>
            <a:solidFill>
              <a:schemeClr val="bg1">
                <a:lumMod val="50000"/>
              </a:schemeClr>
            </a:solidFill>
            <a:ln>
              <a:solidFill>
                <a:schemeClr val="tx1"/>
              </a:solidFill>
            </a:ln>
          </c:spPr>
          <c:invertIfNegative val="0"/>
          <c:cat>
            <c:strRef>
              <c:f>Sheet1!$A$6:$A$7</c:f>
              <c:strCache>
                <c:ptCount val="2"/>
                <c:pt idx="0">
                  <c:v>12-14 years</c:v>
                </c:pt>
                <c:pt idx="1">
                  <c:v>15-17 years</c:v>
                </c:pt>
              </c:strCache>
            </c:strRef>
          </c:cat>
          <c:val>
            <c:numRef>
              <c:f>Sheet1!$B$6:$B$7</c:f>
              <c:numCache>
                <c:formatCode>General</c:formatCode>
                <c:ptCount val="2"/>
                <c:pt idx="0">
                  <c:v>3.4</c:v>
                </c:pt>
                <c:pt idx="1">
                  <c:v>7.2</c:v>
                </c:pt>
              </c:numCache>
            </c:numRef>
          </c:val>
          <c:extLst>
            <c:ext xmlns:c16="http://schemas.microsoft.com/office/drawing/2014/chart" uri="{C3380CC4-5D6E-409C-BE32-E72D297353CC}">
              <c16:uniqueId val="{00000000-9A33-BB4A-BD93-8DD07809E5E1}"/>
            </c:ext>
          </c:extLst>
        </c:ser>
        <c:ser>
          <c:idx val="1"/>
          <c:order val="1"/>
          <c:tx>
            <c:strRef>
              <c:f>Sheet1!$C$5</c:f>
              <c:strCache>
                <c:ptCount val="1"/>
                <c:pt idx="0">
                  <c:v>Household Grant Receipt</c:v>
                </c:pt>
              </c:strCache>
            </c:strRef>
          </c:tx>
          <c:spPr>
            <a:solidFill>
              <a:srgbClr val="0000FF"/>
            </a:solidFill>
            <a:ln>
              <a:solidFill>
                <a:schemeClr val="tx1"/>
              </a:solidFill>
            </a:ln>
          </c:spPr>
          <c:invertIfNegative val="0"/>
          <c:cat>
            <c:strRef>
              <c:f>Sheet1!$A$6:$A$7</c:f>
              <c:strCache>
                <c:ptCount val="2"/>
                <c:pt idx="0">
                  <c:v>12-14 years</c:v>
                </c:pt>
                <c:pt idx="1">
                  <c:v>15-17 years</c:v>
                </c:pt>
              </c:strCache>
            </c:strRef>
          </c:cat>
          <c:val>
            <c:numRef>
              <c:f>Sheet1!$C$6:$C$7</c:f>
              <c:numCache>
                <c:formatCode>General</c:formatCode>
                <c:ptCount val="2"/>
                <c:pt idx="0">
                  <c:v>1.3</c:v>
                </c:pt>
                <c:pt idx="1">
                  <c:v>4</c:v>
                </c:pt>
              </c:numCache>
            </c:numRef>
          </c:val>
          <c:extLst>
            <c:ext xmlns:c16="http://schemas.microsoft.com/office/drawing/2014/chart" uri="{C3380CC4-5D6E-409C-BE32-E72D297353CC}">
              <c16:uniqueId val="{00000001-9A33-BB4A-BD93-8DD07809E5E1}"/>
            </c:ext>
          </c:extLst>
        </c:ser>
        <c:dLbls>
          <c:showLegendKey val="0"/>
          <c:showVal val="0"/>
          <c:showCatName val="0"/>
          <c:showSerName val="0"/>
          <c:showPercent val="0"/>
          <c:showBubbleSize val="0"/>
        </c:dLbls>
        <c:gapWidth val="150"/>
        <c:axId val="544982496"/>
        <c:axId val="543138176"/>
      </c:barChart>
      <c:catAx>
        <c:axId val="544982496"/>
        <c:scaling>
          <c:orientation val="minMax"/>
        </c:scaling>
        <c:delete val="0"/>
        <c:axPos val="b"/>
        <c:numFmt formatCode="General" sourceLinked="0"/>
        <c:majorTickMark val="out"/>
        <c:minorTickMark val="none"/>
        <c:tickLblPos val="nextTo"/>
        <c:txPr>
          <a:bodyPr/>
          <a:lstStyle/>
          <a:p>
            <a:pPr>
              <a:defRPr sz="1800">
                <a:latin typeface="+mj-lt"/>
              </a:defRPr>
            </a:pPr>
            <a:endParaRPr lang="en-US"/>
          </a:p>
        </c:txPr>
        <c:crossAx val="543138176"/>
        <c:crosses val="autoZero"/>
        <c:auto val="1"/>
        <c:lblAlgn val="ctr"/>
        <c:lblOffset val="100"/>
        <c:noMultiLvlLbl val="0"/>
      </c:catAx>
      <c:valAx>
        <c:axId val="543138176"/>
        <c:scaling>
          <c:orientation val="minMax"/>
        </c:scaling>
        <c:delete val="0"/>
        <c:axPos val="l"/>
        <c:majorGridlines>
          <c:spPr>
            <a:ln>
              <a:noFill/>
            </a:ln>
          </c:spPr>
        </c:majorGridlines>
        <c:numFmt formatCode="General" sourceLinked="1"/>
        <c:majorTickMark val="out"/>
        <c:minorTickMark val="none"/>
        <c:tickLblPos val="nextTo"/>
        <c:txPr>
          <a:bodyPr/>
          <a:lstStyle/>
          <a:p>
            <a:pPr>
              <a:defRPr sz="1400">
                <a:latin typeface="+mj-lt"/>
              </a:defRPr>
            </a:pPr>
            <a:endParaRPr lang="en-US"/>
          </a:p>
        </c:txPr>
        <c:crossAx val="544982496"/>
        <c:crosses val="autoZero"/>
        <c:crossBetween val="between"/>
      </c:valAx>
      <c:spPr>
        <a:ln>
          <a:noFill/>
        </a:ln>
      </c:spPr>
    </c:plotArea>
    <c:plotVisOnly val="1"/>
    <c:dispBlanksAs val="gap"/>
    <c:showDLblsOverMax val="0"/>
  </c:chart>
  <c:spPr>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j-lt"/>
                <a:ea typeface="+mn-ea"/>
                <a:cs typeface="Times New Roman" panose="02020603050405020304" pitchFamily="18" charset="0"/>
              </a:defRPr>
            </a:pPr>
            <a:r>
              <a:rPr lang="en-GB" sz="1800" dirty="0">
                <a:latin typeface="+mj-lt"/>
              </a:rPr>
              <a:t> % Incidence</a:t>
            </a:r>
            <a:r>
              <a:rPr lang="en-GB" sz="1800" baseline="0" dirty="0">
                <a:latin typeface="+mj-lt"/>
              </a:rPr>
              <a:t> of age-disparate sex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j-lt"/>
                <a:ea typeface="+mn-ea"/>
                <a:cs typeface="Times New Roman" panose="02020603050405020304" pitchFamily="18" charset="0"/>
              </a:defRPr>
            </a:pPr>
            <a:r>
              <a:rPr lang="en-GB" sz="1800" baseline="0" dirty="0">
                <a:latin typeface="+mj-lt"/>
              </a:rPr>
              <a:t>(OR .29 CI .13-.67**)</a:t>
            </a:r>
            <a:endParaRPr lang="en-GB" sz="1800" dirty="0">
              <a:latin typeface="+mj-lt"/>
            </a:endParaRPr>
          </a:p>
        </c:rich>
      </c:tx>
      <c:layout>
        <c:manualLayout>
          <c:xMode val="edge"/>
          <c:yMode val="edge"/>
          <c:x val="0.153036214913116"/>
          <c:y val="8.1467015054064102E-4"/>
        </c:manualLayout>
      </c:layout>
      <c:overlay val="0"/>
    </c:title>
    <c:autoTitleDeleted val="0"/>
    <c:plotArea>
      <c:layout>
        <c:manualLayout>
          <c:layoutTarget val="inner"/>
          <c:xMode val="edge"/>
          <c:yMode val="edge"/>
          <c:x val="6.32867545080876E-2"/>
          <c:y val="9.38235313150102E-2"/>
          <c:w val="0.75071624121510305"/>
          <c:h val="0.80692507813774295"/>
        </c:manualLayout>
      </c:layout>
      <c:barChart>
        <c:barDir val="col"/>
        <c:grouping val="clustered"/>
        <c:varyColors val="0"/>
        <c:ser>
          <c:idx val="0"/>
          <c:order val="0"/>
          <c:tx>
            <c:strRef>
              <c:f>Sheet2!$B$5</c:f>
              <c:strCache>
                <c:ptCount val="1"/>
                <c:pt idx="0">
                  <c:v>No Household Grant</c:v>
                </c:pt>
              </c:strCache>
            </c:strRef>
          </c:tx>
          <c:spPr>
            <a:solidFill>
              <a:schemeClr val="bg1">
                <a:lumMod val="50000"/>
              </a:schemeClr>
            </a:solidFill>
            <a:ln>
              <a:solidFill>
                <a:schemeClr val="tx1"/>
              </a:solidFill>
            </a:ln>
          </c:spPr>
          <c:invertIfNegative val="0"/>
          <c:cat>
            <c:strRef>
              <c:f>Sheet2!$A$6:$A$7</c:f>
              <c:strCache>
                <c:ptCount val="2"/>
                <c:pt idx="0">
                  <c:v>12-14 years</c:v>
                </c:pt>
                <c:pt idx="1">
                  <c:v>15-17 years</c:v>
                </c:pt>
              </c:strCache>
            </c:strRef>
          </c:cat>
          <c:val>
            <c:numRef>
              <c:f>Sheet2!$B$6:$B$7</c:f>
              <c:numCache>
                <c:formatCode>General</c:formatCode>
                <c:ptCount val="2"/>
                <c:pt idx="0">
                  <c:v>3</c:v>
                </c:pt>
                <c:pt idx="1">
                  <c:v>5.3</c:v>
                </c:pt>
              </c:numCache>
            </c:numRef>
          </c:val>
          <c:extLst>
            <c:ext xmlns:c16="http://schemas.microsoft.com/office/drawing/2014/chart" uri="{C3380CC4-5D6E-409C-BE32-E72D297353CC}">
              <c16:uniqueId val="{00000000-5E8C-A548-9FA7-34C06C8043F3}"/>
            </c:ext>
          </c:extLst>
        </c:ser>
        <c:ser>
          <c:idx val="1"/>
          <c:order val="1"/>
          <c:tx>
            <c:strRef>
              <c:f>Sheet2!$C$5</c:f>
              <c:strCache>
                <c:ptCount val="1"/>
                <c:pt idx="0">
                  <c:v>Household Grant Receipt</c:v>
                </c:pt>
              </c:strCache>
            </c:strRef>
          </c:tx>
          <c:spPr>
            <a:solidFill>
              <a:srgbClr val="0000FF"/>
            </a:solidFill>
            <a:ln>
              <a:solidFill>
                <a:schemeClr val="tx1"/>
              </a:solidFill>
            </a:ln>
          </c:spPr>
          <c:invertIfNegative val="0"/>
          <c:cat>
            <c:strRef>
              <c:f>Sheet2!$A$6:$A$7</c:f>
              <c:strCache>
                <c:ptCount val="2"/>
                <c:pt idx="0">
                  <c:v>12-14 years</c:v>
                </c:pt>
                <c:pt idx="1">
                  <c:v>15-17 years</c:v>
                </c:pt>
              </c:strCache>
            </c:strRef>
          </c:cat>
          <c:val>
            <c:numRef>
              <c:f>Sheet2!$C$6:$C$7</c:f>
              <c:numCache>
                <c:formatCode>General</c:formatCode>
                <c:ptCount val="2"/>
                <c:pt idx="0">
                  <c:v>0.60000000000000098</c:v>
                </c:pt>
                <c:pt idx="1">
                  <c:v>1.8</c:v>
                </c:pt>
              </c:numCache>
            </c:numRef>
          </c:val>
          <c:extLst>
            <c:ext xmlns:c16="http://schemas.microsoft.com/office/drawing/2014/chart" uri="{C3380CC4-5D6E-409C-BE32-E72D297353CC}">
              <c16:uniqueId val="{00000001-5E8C-A548-9FA7-34C06C8043F3}"/>
            </c:ext>
          </c:extLst>
        </c:ser>
        <c:dLbls>
          <c:showLegendKey val="0"/>
          <c:showVal val="0"/>
          <c:showCatName val="0"/>
          <c:showSerName val="0"/>
          <c:showPercent val="0"/>
          <c:showBubbleSize val="0"/>
        </c:dLbls>
        <c:gapWidth val="150"/>
        <c:axId val="606858288"/>
        <c:axId val="606832144"/>
      </c:barChart>
      <c:catAx>
        <c:axId val="606858288"/>
        <c:scaling>
          <c:orientation val="minMax"/>
        </c:scaling>
        <c:delete val="0"/>
        <c:axPos val="b"/>
        <c:numFmt formatCode="General" sourceLinked="0"/>
        <c:majorTickMark val="out"/>
        <c:minorTickMark val="none"/>
        <c:tickLblPos val="nextTo"/>
        <c:txPr>
          <a:bodyPr/>
          <a:lstStyle/>
          <a:p>
            <a:pPr>
              <a:defRPr sz="1800">
                <a:latin typeface="+mj-lt"/>
              </a:defRPr>
            </a:pPr>
            <a:endParaRPr lang="en-US"/>
          </a:p>
        </c:txPr>
        <c:crossAx val="606832144"/>
        <c:crosses val="autoZero"/>
        <c:auto val="1"/>
        <c:lblAlgn val="ctr"/>
        <c:lblOffset val="100"/>
        <c:noMultiLvlLbl val="0"/>
      </c:catAx>
      <c:valAx>
        <c:axId val="606832144"/>
        <c:scaling>
          <c:orientation val="minMax"/>
          <c:max val="8"/>
        </c:scaling>
        <c:delete val="1"/>
        <c:axPos val="l"/>
        <c:majorGridlines>
          <c:spPr>
            <a:ln>
              <a:noFill/>
            </a:ln>
          </c:spPr>
        </c:majorGridlines>
        <c:numFmt formatCode="General" sourceLinked="1"/>
        <c:majorTickMark val="out"/>
        <c:minorTickMark val="none"/>
        <c:tickLblPos val="nextTo"/>
        <c:crossAx val="606858288"/>
        <c:crosses val="autoZero"/>
        <c:crossBetween val="between"/>
      </c:valAx>
      <c:spPr>
        <a:ln>
          <a:noFill/>
        </a:ln>
      </c:spPr>
    </c:plotArea>
    <c:plotVisOnly val="1"/>
    <c:dispBlanksAs val="gap"/>
    <c:showDLblsOverMax val="0"/>
  </c:chart>
  <c:spPr>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0004348150831"/>
          <c:y val="2.8258038995929002E-2"/>
          <c:w val="0.76214461271308198"/>
          <c:h val="0.88043865484549699"/>
        </c:manualLayout>
      </c:layout>
      <c:barChart>
        <c:barDir val="col"/>
        <c:grouping val="clustered"/>
        <c:varyColors val="0"/>
        <c:ser>
          <c:idx val="0"/>
          <c:order val="0"/>
          <c:spPr>
            <a:solidFill>
              <a:srgbClr val="92D050"/>
            </a:solidFill>
          </c:spPr>
          <c:invertIfNegative val="0"/>
          <c:dLbls>
            <c:dLbl>
              <c:idx val="0"/>
              <c:layout>
                <c:manualLayout>
                  <c:x val="-5.0167210868983002E-3"/>
                  <c:y val="-9.2592592592592601E-2"/>
                </c:manualLayout>
              </c:layout>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69-AC4E-8A06-BE651AE0A6C9}"/>
                </c:ext>
              </c:extLst>
            </c:dLbl>
            <c:dLbl>
              <c:idx val="1"/>
              <c:layout>
                <c:manualLayout>
                  <c:x val="0"/>
                  <c:y val="-3.7037037037036903E-2"/>
                </c:manualLayout>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69-AC4E-8A06-BE651AE0A6C9}"/>
                </c:ext>
              </c:extLst>
            </c:dLbl>
            <c:dLbl>
              <c:idx val="2"/>
              <c:layout>
                <c:manualLayout>
                  <c:x val="5.0163260694898798E-3"/>
                  <c:y val="-5.5555555555555497E-2"/>
                </c:manualLayout>
              </c:layout>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69-AC4E-8A06-BE651AE0A6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Lit>
                <c:formatCode>General</c:formatCode>
                <c:ptCount val="3"/>
                <c:pt idx="0">
                  <c:v>7</c:v>
                </c:pt>
                <c:pt idx="1">
                  <c:v>2</c:v>
                </c:pt>
                <c:pt idx="2">
                  <c:v>4</c:v>
                </c:pt>
              </c:numLit>
            </c:plus>
            <c:minus>
              <c:numLit>
                <c:formatCode>General</c:formatCode>
                <c:ptCount val="3"/>
                <c:pt idx="0">
                  <c:v>6</c:v>
                </c:pt>
                <c:pt idx="1">
                  <c:v>3</c:v>
                </c:pt>
                <c:pt idx="2">
                  <c:v>3</c:v>
                </c:pt>
              </c:numLit>
            </c:minus>
          </c:errBars>
          <c:cat>
            <c:strRef>
              <c:f>'CI calculator'!$J$3:$J$5</c:f>
              <c:strCache>
                <c:ptCount val="3"/>
                <c:pt idx="0">
                  <c:v>no support</c:v>
                </c:pt>
                <c:pt idx="1">
                  <c:v>cash</c:v>
                </c:pt>
                <c:pt idx="2">
                  <c:v>cash plus care</c:v>
                </c:pt>
              </c:strCache>
            </c:strRef>
          </c:cat>
          <c:val>
            <c:numRef>
              <c:f>'CI calculator'!$K$3:$K$5</c:f>
              <c:numCache>
                <c:formatCode>General</c:formatCode>
                <c:ptCount val="3"/>
                <c:pt idx="0">
                  <c:v>41</c:v>
                </c:pt>
                <c:pt idx="1">
                  <c:v>25</c:v>
                </c:pt>
                <c:pt idx="2">
                  <c:v>15</c:v>
                </c:pt>
              </c:numCache>
            </c:numRef>
          </c:val>
          <c:extLst>
            <c:ext xmlns:c16="http://schemas.microsoft.com/office/drawing/2014/chart" uri="{C3380CC4-5D6E-409C-BE32-E72D297353CC}">
              <c16:uniqueId val="{00000003-FB69-AC4E-8A06-BE651AE0A6C9}"/>
            </c:ext>
          </c:extLst>
        </c:ser>
        <c:dLbls>
          <c:showLegendKey val="0"/>
          <c:showVal val="0"/>
          <c:showCatName val="0"/>
          <c:showSerName val="0"/>
          <c:showPercent val="0"/>
          <c:showBubbleSize val="0"/>
        </c:dLbls>
        <c:gapWidth val="150"/>
        <c:axId val="606105904"/>
        <c:axId val="219423056"/>
      </c:barChart>
      <c:catAx>
        <c:axId val="606105904"/>
        <c:scaling>
          <c:orientation val="minMax"/>
        </c:scaling>
        <c:delete val="0"/>
        <c:axPos val="b"/>
        <c:numFmt formatCode="General" sourceLinked="0"/>
        <c:majorTickMark val="out"/>
        <c:minorTickMark val="none"/>
        <c:tickLblPos val="nextTo"/>
        <c:txPr>
          <a:bodyPr/>
          <a:lstStyle/>
          <a:p>
            <a:pPr>
              <a:defRPr b="1"/>
            </a:pPr>
            <a:endParaRPr lang="en-US"/>
          </a:p>
        </c:txPr>
        <c:crossAx val="219423056"/>
        <c:crosses val="autoZero"/>
        <c:auto val="1"/>
        <c:lblAlgn val="ctr"/>
        <c:lblOffset val="100"/>
        <c:noMultiLvlLbl val="0"/>
      </c:catAx>
      <c:valAx>
        <c:axId val="219423056"/>
        <c:scaling>
          <c:orientation val="minMax"/>
          <c:max val="60"/>
        </c:scaling>
        <c:delete val="0"/>
        <c:axPos val="l"/>
        <c:numFmt formatCode="General" sourceLinked="1"/>
        <c:majorTickMark val="out"/>
        <c:minorTickMark val="none"/>
        <c:tickLblPos val="nextTo"/>
        <c:crossAx val="606105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16210802597"/>
          <c:y val="2.8755784019658601E-2"/>
          <c:w val="0.78796069899157295"/>
          <c:h val="0.87799211836581803"/>
        </c:manualLayout>
      </c:layout>
      <c:barChart>
        <c:barDir val="col"/>
        <c:grouping val="clustered"/>
        <c:varyColors val="0"/>
        <c:ser>
          <c:idx val="0"/>
          <c:order val="0"/>
          <c:spPr>
            <a:solidFill>
              <a:schemeClr val="accent6"/>
            </a:solidFill>
          </c:spPr>
          <c:invertIfNegative val="0"/>
          <c:dLbls>
            <c:dLbl>
              <c:idx val="0"/>
              <c:layout>
                <c:manualLayout>
                  <c:x val="-4.3859649122806998E-3"/>
                  <c:y val="-0.10546875"/>
                </c:manualLayout>
              </c:layout>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FE-0E49-91D2-9A7C071822A0}"/>
                </c:ext>
              </c:extLst>
            </c:dLbl>
            <c:dLbl>
              <c:idx val="1"/>
              <c:layout>
                <c:manualLayout>
                  <c:x val="0"/>
                  <c:y val="-4.6875000000000097E-2"/>
                </c:manualLayout>
              </c:layout>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FE-0E49-91D2-9A7C071822A0}"/>
                </c:ext>
              </c:extLst>
            </c:dLbl>
            <c:dLbl>
              <c:idx val="2"/>
              <c:layout>
                <c:manualLayout>
                  <c:x val="-1.6081685568025299E-16"/>
                  <c:y val="-5.4687500000000097E-2"/>
                </c:manualLayout>
              </c:layout>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FE-0E49-91D2-9A7C071822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Lit>
                <c:formatCode>General</c:formatCode>
                <c:ptCount val="3"/>
                <c:pt idx="0">
                  <c:v>8</c:v>
                </c:pt>
                <c:pt idx="1">
                  <c:v>4</c:v>
                </c:pt>
                <c:pt idx="2">
                  <c:v>4</c:v>
                </c:pt>
              </c:numLit>
            </c:plus>
            <c:minus>
              <c:numLit>
                <c:formatCode>General</c:formatCode>
                <c:ptCount val="3"/>
                <c:pt idx="0">
                  <c:v>7</c:v>
                </c:pt>
                <c:pt idx="1">
                  <c:v>3</c:v>
                </c:pt>
                <c:pt idx="2">
                  <c:v>4</c:v>
                </c:pt>
              </c:numLit>
            </c:minus>
          </c:errBars>
          <c:cat>
            <c:strRef>
              <c:f>'CI calculator'!$I$23:$I$25</c:f>
              <c:strCache>
                <c:ptCount val="3"/>
                <c:pt idx="0">
                  <c:v>no support</c:v>
                </c:pt>
                <c:pt idx="1">
                  <c:v>cash</c:v>
                </c:pt>
                <c:pt idx="2">
                  <c:v>cash plus care</c:v>
                </c:pt>
              </c:strCache>
            </c:strRef>
          </c:cat>
          <c:val>
            <c:numRef>
              <c:f>'CI calculator'!$J$23:$J$25</c:f>
              <c:numCache>
                <c:formatCode>0</c:formatCode>
                <c:ptCount val="3"/>
                <c:pt idx="0">
                  <c:v>42.105263157894733</c:v>
                </c:pt>
                <c:pt idx="1">
                  <c:v>28.45188284518829</c:v>
                </c:pt>
                <c:pt idx="2">
                  <c:v>17.021276595744681</c:v>
                </c:pt>
              </c:numCache>
            </c:numRef>
          </c:val>
          <c:extLst>
            <c:ext xmlns:c16="http://schemas.microsoft.com/office/drawing/2014/chart" uri="{C3380CC4-5D6E-409C-BE32-E72D297353CC}">
              <c16:uniqueId val="{00000003-58FE-0E49-91D2-9A7C071822A0}"/>
            </c:ext>
          </c:extLst>
        </c:ser>
        <c:dLbls>
          <c:showLegendKey val="0"/>
          <c:showVal val="0"/>
          <c:showCatName val="0"/>
          <c:showSerName val="0"/>
          <c:showPercent val="0"/>
          <c:showBubbleSize val="0"/>
        </c:dLbls>
        <c:gapWidth val="150"/>
        <c:axId val="606183728"/>
        <c:axId val="606180896"/>
      </c:barChart>
      <c:catAx>
        <c:axId val="606183728"/>
        <c:scaling>
          <c:orientation val="minMax"/>
        </c:scaling>
        <c:delete val="0"/>
        <c:axPos val="b"/>
        <c:numFmt formatCode="General" sourceLinked="0"/>
        <c:majorTickMark val="out"/>
        <c:minorTickMark val="none"/>
        <c:tickLblPos val="nextTo"/>
        <c:txPr>
          <a:bodyPr/>
          <a:lstStyle/>
          <a:p>
            <a:pPr>
              <a:defRPr b="1"/>
            </a:pPr>
            <a:endParaRPr lang="en-US"/>
          </a:p>
        </c:txPr>
        <c:crossAx val="606180896"/>
        <c:crosses val="autoZero"/>
        <c:auto val="1"/>
        <c:lblAlgn val="ctr"/>
        <c:lblOffset val="100"/>
        <c:noMultiLvlLbl val="0"/>
      </c:catAx>
      <c:valAx>
        <c:axId val="606180896"/>
        <c:scaling>
          <c:orientation val="minMax"/>
          <c:max val="60"/>
        </c:scaling>
        <c:delete val="1"/>
        <c:axPos val="l"/>
        <c:numFmt formatCode="0" sourceLinked="1"/>
        <c:majorTickMark val="out"/>
        <c:minorTickMark val="none"/>
        <c:tickLblPos val="nextTo"/>
        <c:crossAx val="606183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Unprotected sex among</a:t>
            </a:r>
            <a:r>
              <a:rPr lang="en-US" sz="2400" b="1" baseline="0" dirty="0"/>
              <a:t> </a:t>
            </a:r>
            <a:r>
              <a:rPr lang="en-US" sz="2400" b="1" dirty="0"/>
              <a:t>HIV+ girls</a:t>
            </a:r>
            <a:br>
              <a:rPr lang="en-US" sz="2400" b="1" dirty="0"/>
            </a:br>
            <a:r>
              <a:rPr lang="en-US" sz="1600" b="1" dirty="0"/>
              <a:t>% probabilities controlling for covariates</a:t>
            </a:r>
            <a:endParaRPr lang="en-US" sz="2400" b="1" dirty="0"/>
          </a:p>
        </c:rich>
      </c:tx>
      <c:layout>
        <c:manualLayout>
          <c:xMode val="edge"/>
          <c:yMode val="edge"/>
          <c:x val="0.26183572841375868"/>
          <c:y val="7.051281695372416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Sheet2!$B$13</c:f>
              <c:strCache>
                <c:ptCount val="1"/>
                <c:pt idx="0">
                  <c:v>HIV+ girls</c:v>
                </c:pt>
              </c:strCache>
            </c:strRef>
          </c:tx>
          <c:spPr>
            <a:solidFill>
              <a:srgbClr val="00B050"/>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Sheet2!$A$14:$A$18</c:f>
              <c:strCache>
                <c:ptCount val="5"/>
                <c:pt idx="0">
                  <c:v>none</c:v>
                </c:pt>
                <c:pt idx="1">
                  <c:v>parental supervision</c:v>
                </c:pt>
                <c:pt idx="2">
                  <c:v>school access</c:v>
                </c:pt>
                <c:pt idx="3">
                  <c:v>sensitive clinic care</c:v>
                </c:pt>
                <c:pt idx="4">
                  <c:v>all three</c:v>
                </c:pt>
              </c:strCache>
            </c:strRef>
          </c:cat>
          <c:val>
            <c:numRef>
              <c:f>Sheet2!$B$14:$B$18</c:f>
              <c:numCache>
                <c:formatCode>0%</c:formatCode>
                <c:ptCount val="5"/>
                <c:pt idx="0">
                  <c:v>0.49159999999999998</c:v>
                </c:pt>
                <c:pt idx="1">
                  <c:v>0.38</c:v>
                </c:pt>
                <c:pt idx="2">
                  <c:v>0.3322</c:v>
                </c:pt>
                <c:pt idx="3">
                  <c:v>0.23230000000000001</c:v>
                </c:pt>
                <c:pt idx="4">
                  <c:v>8.9899999999999994E-2</c:v>
                </c:pt>
              </c:numCache>
            </c:numRef>
          </c:val>
          <c:extLst>
            <c:ext xmlns:c16="http://schemas.microsoft.com/office/drawing/2014/chart" uri="{C3380CC4-5D6E-409C-BE32-E72D297353CC}">
              <c16:uniqueId val="{00000000-F7A1-402A-BBDE-E922BC0E77D4}"/>
            </c:ext>
          </c:extLst>
        </c:ser>
        <c:dLbls>
          <c:showLegendKey val="0"/>
          <c:showVal val="0"/>
          <c:showCatName val="0"/>
          <c:showSerName val="0"/>
          <c:showPercent val="0"/>
          <c:showBubbleSize val="0"/>
        </c:dLbls>
        <c:gapWidth val="100"/>
        <c:overlap val="-27"/>
        <c:axId val="80952848"/>
        <c:axId val="163666928"/>
      </c:barChart>
      <c:catAx>
        <c:axId val="8095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3666928"/>
        <c:crosses val="autoZero"/>
        <c:auto val="1"/>
        <c:lblAlgn val="ctr"/>
        <c:lblOffset val="100"/>
        <c:noMultiLvlLbl val="0"/>
      </c:catAx>
      <c:valAx>
        <c:axId val="1636669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095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11-26T09:21:40.449" idx="1">
    <p:pos x="5400" y="3302"/>
    <p:text>I might also add impact analyses are scarce - analysis has been done for social protection and TB, but not HIV</p:text>
    <p:extLst>
      <p:ext uri="{C676402C-5697-4E1C-873F-D02D1690AC5C}">
        <p15:threadingInfo xmlns:p15="http://schemas.microsoft.com/office/powerpoint/2012/main" timeZoneBias="-60"/>
      </p:ext>
    </p:extLst>
  </p:cm>
  <p:cm authorId="3" dt="2019-12-04T14:36:13.987" idx="5">
    <p:pos x="5400" y="3438"/>
    <p:text>Great point</p:text>
    <p:extLst>
      <p:ext uri="{C676402C-5697-4E1C-873F-D02D1690AC5C}">
        <p15:threadingInfo xmlns:p15="http://schemas.microsoft.com/office/powerpoint/2012/main" timeZoneBias="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1-26T09:21:40.449" idx="1">
    <p:pos x="5400" y="3302"/>
    <p:text>I might also add impact analyses are scarce - analysis has been done for social protection and TB, but not HIV</p:text>
    <p:extLst>
      <p:ext uri="{C676402C-5697-4E1C-873F-D02D1690AC5C}">
        <p15:threadingInfo xmlns:p15="http://schemas.microsoft.com/office/powerpoint/2012/main" timeZoneBias="-60"/>
      </p:ext>
    </p:extLst>
  </p:cm>
  <p:cm authorId="3" dt="2019-12-04T14:36:13.987" idx="5">
    <p:pos x="5400" y="3438"/>
    <p:text>Great point</p:text>
    <p:extLst>
      <p:ext uri="{C676402C-5697-4E1C-873F-D02D1690AC5C}">
        <p15:threadingInfo xmlns:p15="http://schemas.microsoft.com/office/powerpoint/2012/main" timeZoneBias="0">
          <p15:parentCm authorId="2" idx="1"/>
        </p15:threadingInfo>
      </p:ext>
    </p:extLst>
  </p:cm>
  <p:cm authorId="3" dt="2019-12-04T15:08:37.657" idx="6">
    <p:pos x="5400" y="3574"/>
    <p:text>I will clarify that evidence suggests that programmes/services need not target HIV+ individuals specifically. HIV-sensitive programmes can offer support to people living with HIV by ensure they *include* PLHIV. This also prevents risk of stigmatising individuals by programme design characteristics such as conditionalities. </p:text>
    <p:extLst>
      <p:ext uri="{C676402C-5697-4E1C-873F-D02D1690AC5C}">
        <p15:threadingInfo xmlns:p15="http://schemas.microsoft.com/office/powerpoint/2012/main" timeZoneBias="0">
          <p15:parentCm authorId="2" idx="1"/>
        </p15:threadingInfo>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944AB2C-F71E-47DF-BA81-2CCB15BFCCB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56E0272-5C0F-4ABA-B5E6-11915AE91329}">
      <dgm:prSet custT="1"/>
      <dgm:spPr/>
      <dgm:t>
        <a:bodyPr/>
        <a:lstStyle/>
        <a:p>
          <a:pPr>
            <a:lnSpc>
              <a:spcPct val="100000"/>
            </a:lnSpc>
          </a:pPr>
          <a:r>
            <a:rPr lang="en-GB" sz="1600" b="1" dirty="0">
              <a:solidFill>
                <a:schemeClr val="accent5"/>
              </a:solidFill>
            </a:rPr>
            <a:t>A set of interventions </a:t>
          </a:r>
          <a:r>
            <a:rPr lang="en-GB" sz="1600" dirty="0"/>
            <a:t>whose objective is to reduce social and economic risk and vulnerability, and to alleviate extreme poverty and deprivation (FAO).</a:t>
          </a:r>
          <a:endParaRPr lang="en-US" sz="1600" dirty="0"/>
        </a:p>
      </dgm:t>
    </dgm:pt>
    <dgm:pt modelId="{E0409BB5-B760-4F04-98E7-42BA58C47B9C}" type="parTrans" cxnId="{802602AD-0CA0-43D5-988E-D11F1843F9C9}">
      <dgm:prSet/>
      <dgm:spPr/>
      <dgm:t>
        <a:bodyPr/>
        <a:lstStyle/>
        <a:p>
          <a:endParaRPr lang="en-US"/>
        </a:p>
      </dgm:t>
    </dgm:pt>
    <dgm:pt modelId="{B0B2C744-D27F-4855-AAA6-C716821DA6EB}" type="sibTrans" cxnId="{802602AD-0CA0-43D5-988E-D11F1843F9C9}">
      <dgm:prSet/>
      <dgm:spPr/>
      <dgm:t>
        <a:bodyPr/>
        <a:lstStyle/>
        <a:p>
          <a:pPr>
            <a:lnSpc>
              <a:spcPct val="100000"/>
            </a:lnSpc>
          </a:pPr>
          <a:endParaRPr lang="en-US"/>
        </a:p>
      </dgm:t>
    </dgm:pt>
    <dgm:pt modelId="{25DDE483-C57C-4445-B97E-D25FACA458C9}">
      <dgm:prSet custT="1"/>
      <dgm:spPr/>
      <dgm:t>
        <a:bodyPr/>
        <a:lstStyle/>
        <a:p>
          <a:pPr>
            <a:lnSpc>
              <a:spcPct val="100000"/>
            </a:lnSpc>
          </a:pPr>
          <a:r>
            <a:rPr lang="en-GB" sz="1600" b="1" dirty="0">
              <a:solidFill>
                <a:schemeClr val="accent5"/>
              </a:solidFill>
            </a:rPr>
            <a:t>Social protection is more than cash and social transfers </a:t>
          </a:r>
          <a:r>
            <a:rPr lang="en-GB" sz="1600" dirty="0"/>
            <a:t>such as food and vouchers. It encompasses economic support, social health insurance, employment assistance and social care to reduce poverty, inequality, exclusions and barriers to accessing social and medical services (UNAIDS) </a:t>
          </a:r>
          <a:endParaRPr lang="en-US" sz="1600" dirty="0"/>
        </a:p>
      </dgm:t>
    </dgm:pt>
    <dgm:pt modelId="{660F569E-8728-4716-90C2-7BD119A515CC}" type="parTrans" cxnId="{60EB2E75-AFE1-4FF3-A89A-AF2EE4E86451}">
      <dgm:prSet/>
      <dgm:spPr/>
      <dgm:t>
        <a:bodyPr/>
        <a:lstStyle/>
        <a:p>
          <a:endParaRPr lang="en-US"/>
        </a:p>
      </dgm:t>
    </dgm:pt>
    <dgm:pt modelId="{4ABA27C5-62AB-4302-AE25-4791266CDF3F}" type="sibTrans" cxnId="{60EB2E75-AFE1-4FF3-A89A-AF2EE4E86451}">
      <dgm:prSet/>
      <dgm:spPr/>
      <dgm:t>
        <a:bodyPr/>
        <a:lstStyle/>
        <a:p>
          <a:pPr>
            <a:lnSpc>
              <a:spcPct val="100000"/>
            </a:lnSpc>
          </a:pPr>
          <a:endParaRPr lang="en-US"/>
        </a:p>
      </dgm:t>
    </dgm:pt>
    <dgm:pt modelId="{BB9B9098-9586-4686-B07A-53F75850DE7A}">
      <dgm:prSet custT="1"/>
      <dgm:spPr/>
      <dgm:t>
        <a:bodyPr/>
        <a:lstStyle/>
        <a:p>
          <a:pPr>
            <a:lnSpc>
              <a:spcPct val="100000"/>
            </a:lnSpc>
          </a:pPr>
          <a:r>
            <a:rPr lang="en-GB" sz="1600" dirty="0"/>
            <a:t>Social protection systems </a:t>
          </a:r>
          <a:r>
            <a:rPr lang="en-GB" sz="1600" b="1" dirty="0">
              <a:solidFill>
                <a:schemeClr val="accent5"/>
              </a:solidFill>
            </a:rPr>
            <a:t>help the poor and vulnerable cope with crises </a:t>
          </a:r>
          <a:r>
            <a:rPr lang="en-GB" sz="1600" dirty="0"/>
            <a:t>and shocks, find jobs, invest in the health and education of their children, and protect the aging population (World Bank)</a:t>
          </a:r>
          <a:endParaRPr lang="en-US" sz="1600" dirty="0"/>
        </a:p>
      </dgm:t>
    </dgm:pt>
    <dgm:pt modelId="{AB65B07B-FA7A-4497-9D09-5805A1D1EF08}" type="parTrans" cxnId="{37D4F3DC-EEEE-4B9E-9A3E-5DAC7DE078A3}">
      <dgm:prSet/>
      <dgm:spPr/>
      <dgm:t>
        <a:bodyPr/>
        <a:lstStyle/>
        <a:p>
          <a:endParaRPr lang="en-US"/>
        </a:p>
      </dgm:t>
    </dgm:pt>
    <dgm:pt modelId="{4541631A-E3B1-4A0C-90F1-59A34FE97E9F}" type="sibTrans" cxnId="{37D4F3DC-EEEE-4B9E-9A3E-5DAC7DE078A3}">
      <dgm:prSet/>
      <dgm:spPr/>
      <dgm:t>
        <a:bodyPr/>
        <a:lstStyle/>
        <a:p>
          <a:pPr>
            <a:lnSpc>
              <a:spcPct val="100000"/>
            </a:lnSpc>
          </a:pPr>
          <a:endParaRPr lang="en-US"/>
        </a:p>
      </dgm:t>
    </dgm:pt>
    <dgm:pt modelId="{0F13AE56-D668-7848-854E-4F84290975C1}">
      <dgm:prSet custT="1"/>
      <dgm:spPr/>
      <dgm:t>
        <a:bodyPr/>
        <a:lstStyle/>
        <a:p>
          <a:pPr>
            <a:lnSpc>
              <a:spcPct val="100000"/>
            </a:lnSpc>
          </a:pPr>
          <a:r>
            <a:rPr lang="en-GB" sz="1600" dirty="0"/>
            <a:t>All public and private initiatives that provide income or consumption transfers to the poor, </a:t>
          </a:r>
          <a:r>
            <a:rPr lang="en-GB" sz="1600" b="1" dirty="0">
              <a:solidFill>
                <a:schemeClr val="accent5"/>
              </a:solidFill>
            </a:rPr>
            <a:t>protect the vulnerable against livelihood risks, and enhance the social status and rights of the marginalised</a:t>
          </a:r>
          <a:r>
            <a:rPr lang="en-GB" sz="1600" dirty="0">
              <a:solidFill>
                <a:schemeClr val="accent5"/>
              </a:solidFill>
            </a:rPr>
            <a:t>; </a:t>
          </a:r>
          <a:r>
            <a:rPr lang="en-GB" sz="1600" dirty="0"/>
            <a:t>with the overall objective of reducing the economic and social vulnerability of poor, vulnerable and marginalised groups (Devereux &amp; </a:t>
          </a:r>
          <a:r>
            <a:rPr lang="en-GB" sz="1600" dirty="0" err="1"/>
            <a:t>Sabates</a:t>
          </a:r>
          <a:r>
            <a:rPr lang="en-GB" sz="1600" dirty="0"/>
            <a:t>-Wheeler)</a:t>
          </a:r>
          <a:endParaRPr lang="en-US" sz="1600" dirty="0"/>
        </a:p>
      </dgm:t>
    </dgm:pt>
    <dgm:pt modelId="{2201BAF5-D6FA-E34C-8F23-C12C81862960}" type="parTrans" cxnId="{37284225-3CEC-5342-9E7E-B2B7EFF63F16}">
      <dgm:prSet/>
      <dgm:spPr/>
      <dgm:t>
        <a:bodyPr/>
        <a:lstStyle/>
        <a:p>
          <a:endParaRPr lang="en-GB"/>
        </a:p>
      </dgm:t>
    </dgm:pt>
    <dgm:pt modelId="{59EC3BA9-945A-624A-B73C-803D64C8E6B9}" type="sibTrans" cxnId="{37284225-3CEC-5342-9E7E-B2B7EFF63F16}">
      <dgm:prSet/>
      <dgm:spPr/>
      <dgm:t>
        <a:bodyPr/>
        <a:lstStyle/>
        <a:p>
          <a:endParaRPr lang="en-GB"/>
        </a:p>
      </dgm:t>
    </dgm:pt>
    <dgm:pt modelId="{A819A342-7282-4C36-A422-BCC45FEE0A95}" type="pres">
      <dgm:prSet presAssocID="{5944AB2C-F71E-47DF-BA81-2CCB15BFCCBB}" presName="root" presStyleCnt="0">
        <dgm:presLayoutVars>
          <dgm:dir/>
          <dgm:resizeHandles val="exact"/>
        </dgm:presLayoutVars>
      </dgm:prSet>
      <dgm:spPr/>
    </dgm:pt>
    <dgm:pt modelId="{E02E701C-7A75-47E9-86C2-C58C4A870233}" type="pres">
      <dgm:prSet presAssocID="{5944AB2C-F71E-47DF-BA81-2CCB15BFCCBB}" presName="container" presStyleCnt="0">
        <dgm:presLayoutVars>
          <dgm:dir/>
          <dgm:resizeHandles val="exact"/>
        </dgm:presLayoutVars>
      </dgm:prSet>
      <dgm:spPr/>
    </dgm:pt>
    <dgm:pt modelId="{AD50F72C-16B7-4A38-8381-291771B427A2}" type="pres">
      <dgm:prSet presAssocID="{F56E0272-5C0F-4ABA-B5E6-11915AE91329}" presName="compNode" presStyleCnt="0"/>
      <dgm:spPr/>
    </dgm:pt>
    <dgm:pt modelId="{BCB22CA9-91FC-4F9E-B6A8-C584906E428B}" type="pres">
      <dgm:prSet presAssocID="{F56E0272-5C0F-4ABA-B5E6-11915AE91329}" presName="iconBgRect" presStyleLbl="bgShp" presStyleIdx="0" presStyleCnt="4"/>
      <dgm:spPr>
        <a:noFill/>
      </dgm:spPr>
    </dgm:pt>
    <dgm:pt modelId="{8437A7E1-024C-4114-9C89-A28AEA120980}" type="pres">
      <dgm:prSet presAssocID="{F56E0272-5C0F-4ABA-B5E6-11915AE91329}" presName="iconRect" presStyleLbl="node1" presStyleIdx="0" presStyleCnt="4" custScaleX="166335" custScaleY="169393" custLinFactNeighborX="-2512" custLinFactNeighborY="-502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dgm:spPr>
      <dgm:extLst>
        <a:ext uri="{E40237B7-FDA0-4F09-8148-C483321AD2D9}">
          <dgm14:cNvPr xmlns:dgm14="http://schemas.microsoft.com/office/drawing/2010/diagram" id="0" name="" descr="Laptop Secure"/>
        </a:ext>
      </dgm:extLst>
    </dgm:pt>
    <dgm:pt modelId="{C37A3433-9394-4B54-B6EB-807A543DC98C}" type="pres">
      <dgm:prSet presAssocID="{F56E0272-5C0F-4ABA-B5E6-11915AE91329}" presName="spaceRect" presStyleCnt="0"/>
      <dgm:spPr/>
    </dgm:pt>
    <dgm:pt modelId="{083EA4E8-E0B6-4EF2-AAD7-80C7CF98AA62}" type="pres">
      <dgm:prSet presAssocID="{F56E0272-5C0F-4ABA-B5E6-11915AE91329}" presName="textRect" presStyleLbl="revTx" presStyleIdx="0" presStyleCnt="4">
        <dgm:presLayoutVars>
          <dgm:chMax val="1"/>
          <dgm:chPref val="1"/>
        </dgm:presLayoutVars>
      </dgm:prSet>
      <dgm:spPr/>
    </dgm:pt>
    <dgm:pt modelId="{586D3894-4B04-4A09-8A0F-F26F48FEBA29}" type="pres">
      <dgm:prSet presAssocID="{B0B2C744-D27F-4855-AAA6-C716821DA6EB}" presName="sibTrans" presStyleLbl="sibTrans2D1" presStyleIdx="0" presStyleCnt="0"/>
      <dgm:spPr/>
    </dgm:pt>
    <dgm:pt modelId="{6B853DD5-4C95-436D-90B1-7CA21352DA13}" type="pres">
      <dgm:prSet presAssocID="{25DDE483-C57C-4445-B97E-D25FACA458C9}" presName="compNode" presStyleCnt="0"/>
      <dgm:spPr/>
    </dgm:pt>
    <dgm:pt modelId="{BD080BEF-E0A4-4E1E-8691-67674B74FA53}" type="pres">
      <dgm:prSet presAssocID="{25DDE483-C57C-4445-B97E-D25FACA458C9}" presName="iconBgRect" presStyleLbl="bgShp" presStyleIdx="1" presStyleCnt="4"/>
      <dgm:spPr>
        <a:noFill/>
      </dgm:spPr>
    </dgm:pt>
    <dgm:pt modelId="{8AC6F233-D4A6-43BB-BE2D-9C2A258E5465}" type="pres">
      <dgm:prSet presAssocID="{25DDE483-C57C-4445-B97E-D25FACA458C9}" presName="iconRect" presStyleLbl="node1" presStyleIdx="1" presStyleCnt="4" custFlipVert="1" custScaleX="177684" custScaleY="123030"/>
      <dgm:spPr>
        <a:ln>
          <a:noFill/>
        </a:ln>
      </dgm:spPr>
    </dgm:pt>
    <dgm:pt modelId="{E5B481B6-42D4-4637-9C12-83F97F7FFF4B}" type="pres">
      <dgm:prSet presAssocID="{25DDE483-C57C-4445-B97E-D25FACA458C9}" presName="spaceRect" presStyleCnt="0"/>
      <dgm:spPr/>
    </dgm:pt>
    <dgm:pt modelId="{E784E1F9-9D86-434C-AE1A-BE618A2610AB}" type="pres">
      <dgm:prSet presAssocID="{25DDE483-C57C-4445-B97E-D25FACA458C9}" presName="textRect" presStyleLbl="revTx" presStyleIdx="1" presStyleCnt="4" custScaleX="130006">
        <dgm:presLayoutVars>
          <dgm:chMax val="1"/>
          <dgm:chPref val="1"/>
        </dgm:presLayoutVars>
      </dgm:prSet>
      <dgm:spPr/>
    </dgm:pt>
    <dgm:pt modelId="{81CBAB63-B63C-44E6-B6F5-F7520BE5CA2B}" type="pres">
      <dgm:prSet presAssocID="{4ABA27C5-62AB-4302-AE25-4791266CDF3F}" presName="sibTrans" presStyleLbl="sibTrans2D1" presStyleIdx="0" presStyleCnt="0"/>
      <dgm:spPr/>
    </dgm:pt>
    <dgm:pt modelId="{26038C83-42F0-4D5A-BE3D-87B91A06957C}" type="pres">
      <dgm:prSet presAssocID="{BB9B9098-9586-4686-B07A-53F75850DE7A}" presName="compNode" presStyleCnt="0"/>
      <dgm:spPr/>
    </dgm:pt>
    <dgm:pt modelId="{8E8B66BB-BDB1-4894-9756-10B4AFE141BC}" type="pres">
      <dgm:prSet presAssocID="{BB9B9098-9586-4686-B07A-53F75850DE7A}" presName="iconBgRect" presStyleLbl="bgShp" presStyleIdx="2" presStyleCnt="4"/>
      <dgm:spPr>
        <a:noFill/>
      </dgm:spPr>
    </dgm:pt>
    <dgm:pt modelId="{E444C99B-A44C-49D5-BA2E-877865BA5F43}" type="pres">
      <dgm:prSet presAssocID="{BB9B9098-9586-4686-B07A-53F75850DE7A}" presName="iconRect" presStyleLbl="node1" presStyleIdx="2" presStyleCnt="4"/>
      <dgm:spPr>
        <a:blipFill>
          <a:blip xmlns:r="http://schemas.openxmlformats.org/officeDocument/2006/relationships"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ducation"/>
        </a:ext>
      </dgm:extLst>
    </dgm:pt>
    <dgm:pt modelId="{404F3019-ACE4-4879-B5F2-4AA0FDEE7020}" type="pres">
      <dgm:prSet presAssocID="{BB9B9098-9586-4686-B07A-53F75850DE7A}" presName="spaceRect" presStyleCnt="0"/>
      <dgm:spPr/>
    </dgm:pt>
    <dgm:pt modelId="{D3379257-5697-4E73-A561-EAB7BC199477}" type="pres">
      <dgm:prSet presAssocID="{BB9B9098-9586-4686-B07A-53F75850DE7A}" presName="textRect" presStyleLbl="revTx" presStyleIdx="2" presStyleCnt="4">
        <dgm:presLayoutVars>
          <dgm:chMax val="1"/>
          <dgm:chPref val="1"/>
        </dgm:presLayoutVars>
      </dgm:prSet>
      <dgm:spPr/>
    </dgm:pt>
    <dgm:pt modelId="{900DC8A8-02DE-4FBA-A974-70897C3DAA62}" type="pres">
      <dgm:prSet presAssocID="{4541631A-E3B1-4A0C-90F1-59A34FE97E9F}" presName="sibTrans" presStyleLbl="sibTrans2D1" presStyleIdx="0" presStyleCnt="0"/>
      <dgm:spPr/>
    </dgm:pt>
    <dgm:pt modelId="{66902641-BD10-4CC7-A1A2-833CB1E078C7}" type="pres">
      <dgm:prSet presAssocID="{0F13AE56-D668-7848-854E-4F84290975C1}" presName="compNode" presStyleCnt="0"/>
      <dgm:spPr/>
    </dgm:pt>
    <dgm:pt modelId="{D971286F-1C38-4A37-8604-BD7AE51B2E46}" type="pres">
      <dgm:prSet presAssocID="{0F13AE56-D668-7848-854E-4F84290975C1}" presName="iconBgRect" presStyleLbl="bgShp" presStyleIdx="3" presStyleCnt="4" custLinFactNeighborX="-30130" custLinFactNeighborY="-1769"/>
      <dgm:spPr/>
    </dgm:pt>
    <dgm:pt modelId="{40A99B7E-B498-4E3F-8793-4687C85233CA}" type="pres">
      <dgm:prSet presAssocID="{0F13AE56-D668-7848-854E-4F84290975C1}" presName="iconRect" presStyleLbl="node1" presStyleIdx="3" presStyleCnt="4" custLinFactNeighborX="-50559" custLinFactNeighborY="-4645"/>
      <dgm:spPr>
        <a:blipFill>
          <a:blip xmlns:r="http://schemas.openxmlformats.org/officeDocument/2006/relationships"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amily"/>
        </a:ext>
      </dgm:extLst>
    </dgm:pt>
    <dgm:pt modelId="{4EC723D7-6B05-456A-AA04-5B2462E1408D}" type="pres">
      <dgm:prSet presAssocID="{0F13AE56-D668-7848-854E-4F84290975C1}" presName="spaceRect" presStyleCnt="0"/>
      <dgm:spPr/>
    </dgm:pt>
    <dgm:pt modelId="{690C19AE-571C-4266-B39F-63E50E7197A5}" type="pres">
      <dgm:prSet presAssocID="{0F13AE56-D668-7848-854E-4F84290975C1}" presName="textRect" presStyleLbl="revTx" presStyleIdx="3" presStyleCnt="4" custScaleX="132761">
        <dgm:presLayoutVars>
          <dgm:chMax val="1"/>
          <dgm:chPref val="1"/>
        </dgm:presLayoutVars>
      </dgm:prSet>
      <dgm:spPr/>
    </dgm:pt>
  </dgm:ptLst>
  <dgm:cxnLst>
    <dgm:cxn modelId="{37284225-3CEC-5342-9E7E-B2B7EFF63F16}" srcId="{5944AB2C-F71E-47DF-BA81-2CCB15BFCCBB}" destId="{0F13AE56-D668-7848-854E-4F84290975C1}" srcOrd="3" destOrd="0" parTransId="{2201BAF5-D6FA-E34C-8F23-C12C81862960}" sibTransId="{59EC3BA9-945A-624A-B73C-803D64C8E6B9}"/>
    <dgm:cxn modelId="{D9705B42-7C43-4A42-873C-0D38F2556EBE}" type="presOf" srcId="{F56E0272-5C0F-4ABA-B5E6-11915AE91329}" destId="{083EA4E8-E0B6-4EF2-AAD7-80C7CF98AA62}" srcOrd="0" destOrd="0" presId="urn:microsoft.com/office/officeart/2018/2/layout/IconCircleList"/>
    <dgm:cxn modelId="{3DB2AE45-A30F-2B4F-86F0-5F6DA9C21E30}" type="presOf" srcId="{BB9B9098-9586-4686-B07A-53F75850DE7A}" destId="{D3379257-5697-4E73-A561-EAB7BC199477}" srcOrd="0" destOrd="0" presId="urn:microsoft.com/office/officeart/2018/2/layout/IconCircleList"/>
    <dgm:cxn modelId="{60EB2E75-AFE1-4FF3-A89A-AF2EE4E86451}" srcId="{5944AB2C-F71E-47DF-BA81-2CCB15BFCCBB}" destId="{25DDE483-C57C-4445-B97E-D25FACA458C9}" srcOrd="1" destOrd="0" parTransId="{660F569E-8728-4716-90C2-7BD119A515CC}" sibTransId="{4ABA27C5-62AB-4302-AE25-4791266CDF3F}"/>
    <dgm:cxn modelId="{1550047D-1EAA-694E-A8DF-629689F4A781}" type="presOf" srcId="{0F13AE56-D668-7848-854E-4F84290975C1}" destId="{690C19AE-571C-4266-B39F-63E50E7197A5}" srcOrd="0" destOrd="0" presId="urn:microsoft.com/office/officeart/2018/2/layout/IconCircleList"/>
    <dgm:cxn modelId="{14B793A0-A572-1D4D-A9F1-D6591B14549D}" type="presOf" srcId="{25DDE483-C57C-4445-B97E-D25FACA458C9}" destId="{E784E1F9-9D86-434C-AE1A-BE618A2610AB}" srcOrd="0" destOrd="0" presId="urn:microsoft.com/office/officeart/2018/2/layout/IconCircleList"/>
    <dgm:cxn modelId="{802602AD-0CA0-43D5-988E-D11F1843F9C9}" srcId="{5944AB2C-F71E-47DF-BA81-2CCB15BFCCBB}" destId="{F56E0272-5C0F-4ABA-B5E6-11915AE91329}" srcOrd="0" destOrd="0" parTransId="{E0409BB5-B760-4F04-98E7-42BA58C47B9C}" sibTransId="{B0B2C744-D27F-4855-AAA6-C716821DA6EB}"/>
    <dgm:cxn modelId="{1BC009D7-3E30-9E45-8D37-89F8D8C5718F}" type="presOf" srcId="{B0B2C744-D27F-4855-AAA6-C716821DA6EB}" destId="{586D3894-4B04-4A09-8A0F-F26F48FEBA29}" srcOrd="0" destOrd="0" presId="urn:microsoft.com/office/officeart/2018/2/layout/IconCircleList"/>
    <dgm:cxn modelId="{75B91FD9-2B48-4B41-AD72-4C6902271BA4}" type="presOf" srcId="{4541631A-E3B1-4A0C-90F1-59A34FE97E9F}" destId="{900DC8A8-02DE-4FBA-A974-70897C3DAA62}" srcOrd="0" destOrd="0" presId="urn:microsoft.com/office/officeart/2018/2/layout/IconCircleList"/>
    <dgm:cxn modelId="{37D4F3DC-EEEE-4B9E-9A3E-5DAC7DE078A3}" srcId="{5944AB2C-F71E-47DF-BA81-2CCB15BFCCBB}" destId="{BB9B9098-9586-4686-B07A-53F75850DE7A}" srcOrd="2" destOrd="0" parTransId="{AB65B07B-FA7A-4497-9D09-5805A1D1EF08}" sibTransId="{4541631A-E3B1-4A0C-90F1-59A34FE97E9F}"/>
    <dgm:cxn modelId="{9D2148DE-9D04-0A49-BC3C-1689E18A1A60}" type="presOf" srcId="{5944AB2C-F71E-47DF-BA81-2CCB15BFCCBB}" destId="{A819A342-7282-4C36-A422-BCC45FEE0A95}" srcOrd="0" destOrd="0" presId="urn:microsoft.com/office/officeart/2018/2/layout/IconCircleList"/>
    <dgm:cxn modelId="{5172D1F9-547E-4D4C-BD64-F647FB26CB8E}" type="presOf" srcId="{4ABA27C5-62AB-4302-AE25-4791266CDF3F}" destId="{81CBAB63-B63C-44E6-B6F5-F7520BE5CA2B}" srcOrd="0" destOrd="0" presId="urn:microsoft.com/office/officeart/2018/2/layout/IconCircleList"/>
    <dgm:cxn modelId="{59326EE0-EFC5-3241-A3E1-F34168307B45}" type="presParOf" srcId="{A819A342-7282-4C36-A422-BCC45FEE0A95}" destId="{E02E701C-7A75-47E9-86C2-C58C4A870233}" srcOrd="0" destOrd="0" presId="urn:microsoft.com/office/officeart/2018/2/layout/IconCircleList"/>
    <dgm:cxn modelId="{D8208690-97E9-7E41-97CC-4AF63C5F63C9}" type="presParOf" srcId="{E02E701C-7A75-47E9-86C2-C58C4A870233}" destId="{AD50F72C-16B7-4A38-8381-291771B427A2}" srcOrd="0" destOrd="0" presId="urn:microsoft.com/office/officeart/2018/2/layout/IconCircleList"/>
    <dgm:cxn modelId="{82B61341-C97D-534D-BB85-59802C103916}" type="presParOf" srcId="{AD50F72C-16B7-4A38-8381-291771B427A2}" destId="{BCB22CA9-91FC-4F9E-B6A8-C584906E428B}" srcOrd="0" destOrd="0" presId="urn:microsoft.com/office/officeart/2018/2/layout/IconCircleList"/>
    <dgm:cxn modelId="{2756537E-0B74-5246-84ED-610249082A03}" type="presParOf" srcId="{AD50F72C-16B7-4A38-8381-291771B427A2}" destId="{8437A7E1-024C-4114-9C89-A28AEA120980}" srcOrd="1" destOrd="0" presId="urn:microsoft.com/office/officeart/2018/2/layout/IconCircleList"/>
    <dgm:cxn modelId="{7E25001C-CA75-5246-9734-DD266D8CF785}" type="presParOf" srcId="{AD50F72C-16B7-4A38-8381-291771B427A2}" destId="{C37A3433-9394-4B54-B6EB-807A543DC98C}" srcOrd="2" destOrd="0" presId="urn:microsoft.com/office/officeart/2018/2/layout/IconCircleList"/>
    <dgm:cxn modelId="{7D9EF55C-BA89-8543-9C16-8C646D13DF4D}" type="presParOf" srcId="{AD50F72C-16B7-4A38-8381-291771B427A2}" destId="{083EA4E8-E0B6-4EF2-AAD7-80C7CF98AA62}" srcOrd="3" destOrd="0" presId="urn:microsoft.com/office/officeart/2018/2/layout/IconCircleList"/>
    <dgm:cxn modelId="{C6BC6EE0-052D-1540-B85D-1CB6CD1CEBE8}" type="presParOf" srcId="{E02E701C-7A75-47E9-86C2-C58C4A870233}" destId="{586D3894-4B04-4A09-8A0F-F26F48FEBA29}" srcOrd="1" destOrd="0" presId="urn:microsoft.com/office/officeart/2018/2/layout/IconCircleList"/>
    <dgm:cxn modelId="{E6BE465C-CEC5-244E-BCDD-E1318C25BF4B}" type="presParOf" srcId="{E02E701C-7A75-47E9-86C2-C58C4A870233}" destId="{6B853DD5-4C95-436D-90B1-7CA21352DA13}" srcOrd="2" destOrd="0" presId="urn:microsoft.com/office/officeart/2018/2/layout/IconCircleList"/>
    <dgm:cxn modelId="{C63A066D-D5FD-2B43-BF15-13E8A0E20079}" type="presParOf" srcId="{6B853DD5-4C95-436D-90B1-7CA21352DA13}" destId="{BD080BEF-E0A4-4E1E-8691-67674B74FA53}" srcOrd="0" destOrd="0" presId="urn:microsoft.com/office/officeart/2018/2/layout/IconCircleList"/>
    <dgm:cxn modelId="{D54332EE-BA11-6E49-AECE-CCD8C802C5B5}" type="presParOf" srcId="{6B853DD5-4C95-436D-90B1-7CA21352DA13}" destId="{8AC6F233-D4A6-43BB-BE2D-9C2A258E5465}" srcOrd="1" destOrd="0" presId="urn:microsoft.com/office/officeart/2018/2/layout/IconCircleList"/>
    <dgm:cxn modelId="{A0B3F384-5403-004D-9678-F056ED06A72C}" type="presParOf" srcId="{6B853DD5-4C95-436D-90B1-7CA21352DA13}" destId="{E5B481B6-42D4-4637-9C12-83F97F7FFF4B}" srcOrd="2" destOrd="0" presId="urn:microsoft.com/office/officeart/2018/2/layout/IconCircleList"/>
    <dgm:cxn modelId="{87CC3E40-577D-C146-B241-8AF8617FCE12}" type="presParOf" srcId="{6B853DD5-4C95-436D-90B1-7CA21352DA13}" destId="{E784E1F9-9D86-434C-AE1A-BE618A2610AB}" srcOrd="3" destOrd="0" presId="urn:microsoft.com/office/officeart/2018/2/layout/IconCircleList"/>
    <dgm:cxn modelId="{1BAE56C8-C960-DD4D-84E2-2EAFC26862E4}" type="presParOf" srcId="{E02E701C-7A75-47E9-86C2-C58C4A870233}" destId="{81CBAB63-B63C-44E6-B6F5-F7520BE5CA2B}" srcOrd="3" destOrd="0" presId="urn:microsoft.com/office/officeart/2018/2/layout/IconCircleList"/>
    <dgm:cxn modelId="{49311ED3-D534-3544-9582-835AFD46D73C}" type="presParOf" srcId="{E02E701C-7A75-47E9-86C2-C58C4A870233}" destId="{26038C83-42F0-4D5A-BE3D-87B91A06957C}" srcOrd="4" destOrd="0" presId="urn:microsoft.com/office/officeart/2018/2/layout/IconCircleList"/>
    <dgm:cxn modelId="{2B2C1377-E8DF-8D4B-907A-EFBA0E2C9E49}" type="presParOf" srcId="{26038C83-42F0-4D5A-BE3D-87B91A06957C}" destId="{8E8B66BB-BDB1-4894-9756-10B4AFE141BC}" srcOrd="0" destOrd="0" presId="urn:microsoft.com/office/officeart/2018/2/layout/IconCircleList"/>
    <dgm:cxn modelId="{CCAF4B2F-D0DE-EF4C-9A9F-F40CC2C29540}" type="presParOf" srcId="{26038C83-42F0-4D5A-BE3D-87B91A06957C}" destId="{E444C99B-A44C-49D5-BA2E-877865BA5F43}" srcOrd="1" destOrd="0" presId="urn:microsoft.com/office/officeart/2018/2/layout/IconCircleList"/>
    <dgm:cxn modelId="{6834AEA2-0E93-F345-A9D9-1D6B735EB3CF}" type="presParOf" srcId="{26038C83-42F0-4D5A-BE3D-87B91A06957C}" destId="{404F3019-ACE4-4879-B5F2-4AA0FDEE7020}" srcOrd="2" destOrd="0" presId="urn:microsoft.com/office/officeart/2018/2/layout/IconCircleList"/>
    <dgm:cxn modelId="{2F02897C-E702-0F47-8F44-6F7C24178BDB}" type="presParOf" srcId="{26038C83-42F0-4D5A-BE3D-87B91A06957C}" destId="{D3379257-5697-4E73-A561-EAB7BC199477}" srcOrd="3" destOrd="0" presId="urn:microsoft.com/office/officeart/2018/2/layout/IconCircleList"/>
    <dgm:cxn modelId="{5A02C52F-94E3-D449-8695-30520E173882}" type="presParOf" srcId="{E02E701C-7A75-47E9-86C2-C58C4A870233}" destId="{900DC8A8-02DE-4FBA-A974-70897C3DAA62}" srcOrd="5" destOrd="0" presId="urn:microsoft.com/office/officeart/2018/2/layout/IconCircleList"/>
    <dgm:cxn modelId="{8FF40D7F-54B0-1544-A01A-062CD32E3DE9}" type="presParOf" srcId="{E02E701C-7A75-47E9-86C2-C58C4A870233}" destId="{66902641-BD10-4CC7-A1A2-833CB1E078C7}" srcOrd="6" destOrd="0" presId="urn:microsoft.com/office/officeart/2018/2/layout/IconCircleList"/>
    <dgm:cxn modelId="{1F497D43-642D-5245-8D7B-D4E671E04A0E}" type="presParOf" srcId="{66902641-BD10-4CC7-A1A2-833CB1E078C7}" destId="{D971286F-1C38-4A37-8604-BD7AE51B2E46}" srcOrd="0" destOrd="0" presId="urn:microsoft.com/office/officeart/2018/2/layout/IconCircleList"/>
    <dgm:cxn modelId="{7EF45F02-A5F9-4B4F-B43F-01E9DD305E23}" type="presParOf" srcId="{66902641-BD10-4CC7-A1A2-833CB1E078C7}" destId="{40A99B7E-B498-4E3F-8793-4687C85233CA}" srcOrd="1" destOrd="0" presId="urn:microsoft.com/office/officeart/2018/2/layout/IconCircleList"/>
    <dgm:cxn modelId="{4B95B007-DFA5-6747-AA84-FE8BD5E5BF2B}" type="presParOf" srcId="{66902641-BD10-4CC7-A1A2-833CB1E078C7}" destId="{4EC723D7-6B05-456A-AA04-5B2462E1408D}" srcOrd="2" destOrd="0" presId="urn:microsoft.com/office/officeart/2018/2/layout/IconCircleList"/>
    <dgm:cxn modelId="{5FE5BD18-14CE-0F4E-AC9B-D34159837807}" type="presParOf" srcId="{66902641-BD10-4CC7-A1A2-833CB1E078C7}" destId="{690C19AE-571C-4266-B39F-63E50E7197A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26AC1-4793-4813-9168-1F997FF955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1FA682-8FEC-48B2-84B3-683CAAB7A3B6}">
      <dgm:prSet/>
      <dgm:spPr/>
      <dgm:t>
        <a:bodyPr/>
        <a:lstStyle/>
        <a:p>
          <a:r>
            <a:rPr lang="en-US" dirty="0"/>
            <a:t>Address </a:t>
          </a:r>
          <a:r>
            <a:rPr lang="en-GB" dirty="0"/>
            <a:t>social determinants of health and structural barriers that drive the HIV epidemic </a:t>
          </a:r>
          <a:endParaRPr lang="en-US" dirty="0"/>
        </a:p>
      </dgm:t>
    </dgm:pt>
    <dgm:pt modelId="{50A9D622-6815-44A5-A918-B73750CE73E4}" type="parTrans" cxnId="{8AC855FF-8D3D-471F-988A-9B86A6908C3A}">
      <dgm:prSet/>
      <dgm:spPr/>
      <dgm:t>
        <a:bodyPr/>
        <a:lstStyle/>
        <a:p>
          <a:endParaRPr lang="en-US"/>
        </a:p>
      </dgm:t>
    </dgm:pt>
    <dgm:pt modelId="{1F820C86-A24B-469B-B4BA-80C800769BF1}" type="sibTrans" cxnId="{8AC855FF-8D3D-471F-988A-9B86A6908C3A}">
      <dgm:prSet/>
      <dgm:spPr/>
      <dgm:t>
        <a:bodyPr/>
        <a:lstStyle/>
        <a:p>
          <a:endParaRPr lang="en-US"/>
        </a:p>
      </dgm:t>
    </dgm:pt>
    <dgm:pt modelId="{1B249408-B170-4EA3-8C26-3CA30A1A0683}">
      <dgm:prSet/>
      <dgm:spPr/>
      <dgm:t>
        <a:bodyPr/>
        <a:lstStyle/>
        <a:p>
          <a:r>
            <a:rPr lang="en-GB" b="1" dirty="0"/>
            <a:t>Prevent, protect and promote: </a:t>
          </a:r>
          <a:r>
            <a:rPr lang="en-GB" b="0" dirty="0"/>
            <a:t>reduce</a:t>
          </a:r>
          <a:r>
            <a:rPr lang="en-GB" dirty="0"/>
            <a:t> risky behaviours and support adherence to ART</a:t>
          </a:r>
          <a:endParaRPr lang="en-US" dirty="0"/>
        </a:p>
      </dgm:t>
    </dgm:pt>
    <dgm:pt modelId="{15F0A66A-5E5F-4AA6-B62D-BA5A9CECF077}" type="parTrans" cxnId="{848BEF4B-2453-4600-AE76-8F37FEAE0BCE}">
      <dgm:prSet/>
      <dgm:spPr/>
      <dgm:t>
        <a:bodyPr/>
        <a:lstStyle/>
        <a:p>
          <a:endParaRPr lang="en-US"/>
        </a:p>
      </dgm:t>
    </dgm:pt>
    <dgm:pt modelId="{0C335CBE-0178-4E6E-B96B-53DF2D155F62}" type="sibTrans" cxnId="{848BEF4B-2453-4600-AE76-8F37FEAE0BCE}">
      <dgm:prSet/>
      <dgm:spPr/>
      <dgm:t>
        <a:bodyPr/>
        <a:lstStyle/>
        <a:p>
          <a:endParaRPr lang="en-US"/>
        </a:p>
      </dgm:t>
    </dgm:pt>
    <dgm:pt modelId="{6627A7EE-6712-4DE9-84FC-4C191F067809}" type="pres">
      <dgm:prSet presAssocID="{BF326AC1-4793-4813-9168-1F997FF9556A}" presName="root" presStyleCnt="0">
        <dgm:presLayoutVars>
          <dgm:dir/>
          <dgm:resizeHandles val="exact"/>
        </dgm:presLayoutVars>
      </dgm:prSet>
      <dgm:spPr/>
    </dgm:pt>
    <dgm:pt modelId="{5A412CB0-D7A8-4C79-BEAA-BE597E7087D2}" type="pres">
      <dgm:prSet presAssocID="{B31FA682-8FEC-48B2-84B3-683CAAB7A3B6}" presName="compNode" presStyleCnt="0"/>
      <dgm:spPr/>
    </dgm:pt>
    <dgm:pt modelId="{90E980A4-C25F-4551-B16F-7FEFE7FA3249}" type="pres">
      <dgm:prSet presAssocID="{B31FA682-8FEC-48B2-84B3-683CAAB7A3B6}" presName="bgRect" presStyleLbl="bgShp" presStyleIdx="0" presStyleCnt="2"/>
      <dgm:spPr/>
    </dgm:pt>
    <dgm:pt modelId="{13BC2E6F-1CBE-4A83-BD69-2C91D599AA66}" type="pres">
      <dgm:prSet presAssocID="{B31FA682-8FEC-48B2-84B3-683CAAB7A3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8D837B2-2CB8-491A-B54B-E26664DD6D0D}" type="pres">
      <dgm:prSet presAssocID="{B31FA682-8FEC-48B2-84B3-683CAAB7A3B6}" presName="spaceRect" presStyleCnt="0"/>
      <dgm:spPr/>
    </dgm:pt>
    <dgm:pt modelId="{182C5AED-B01E-4296-9E9F-AB1035B43D17}" type="pres">
      <dgm:prSet presAssocID="{B31FA682-8FEC-48B2-84B3-683CAAB7A3B6}" presName="parTx" presStyleLbl="revTx" presStyleIdx="0" presStyleCnt="2">
        <dgm:presLayoutVars>
          <dgm:chMax val="0"/>
          <dgm:chPref val="0"/>
        </dgm:presLayoutVars>
      </dgm:prSet>
      <dgm:spPr/>
    </dgm:pt>
    <dgm:pt modelId="{A3940218-8165-4E64-B897-CF01E4818A62}" type="pres">
      <dgm:prSet presAssocID="{1F820C86-A24B-469B-B4BA-80C800769BF1}" presName="sibTrans" presStyleCnt="0"/>
      <dgm:spPr/>
    </dgm:pt>
    <dgm:pt modelId="{C80F0D4E-1B7C-4603-9FBB-2919F3F3CEEE}" type="pres">
      <dgm:prSet presAssocID="{1B249408-B170-4EA3-8C26-3CA30A1A0683}" presName="compNode" presStyleCnt="0"/>
      <dgm:spPr/>
    </dgm:pt>
    <dgm:pt modelId="{303EE6A2-403E-4557-977C-B5BB825A36AD}" type="pres">
      <dgm:prSet presAssocID="{1B249408-B170-4EA3-8C26-3CA30A1A0683}" presName="bgRect" presStyleLbl="bgShp" presStyleIdx="1" presStyleCnt="2"/>
      <dgm:spPr/>
    </dgm:pt>
    <dgm:pt modelId="{E141612D-7987-4D2E-9C90-9C144BD74FD0}" type="pres">
      <dgm:prSet presAssocID="{1B249408-B170-4EA3-8C26-3CA30A1A068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81CA012F-5DF4-4F37-8BC2-8239DF0351B4}" type="pres">
      <dgm:prSet presAssocID="{1B249408-B170-4EA3-8C26-3CA30A1A0683}" presName="spaceRect" presStyleCnt="0"/>
      <dgm:spPr/>
    </dgm:pt>
    <dgm:pt modelId="{A4D9E00E-C9CB-4C78-8185-4595A90F8594}" type="pres">
      <dgm:prSet presAssocID="{1B249408-B170-4EA3-8C26-3CA30A1A0683}" presName="parTx" presStyleLbl="revTx" presStyleIdx="1" presStyleCnt="2">
        <dgm:presLayoutVars>
          <dgm:chMax val="0"/>
          <dgm:chPref val="0"/>
        </dgm:presLayoutVars>
      </dgm:prSet>
      <dgm:spPr/>
    </dgm:pt>
  </dgm:ptLst>
  <dgm:cxnLst>
    <dgm:cxn modelId="{848BEF4B-2453-4600-AE76-8F37FEAE0BCE}" srcId="{BF326AC1-4793-4813-9168-1F997FF9556A}" destId="{1B249408-B170-4EA3-8C26-3CA30A1A0683}" srcOrd="1" destOrd="0" parTransId="{15F0A66A-5E5F-4AA6-B62D-BA5A9CECF077}" sibTransId="{0C335CBE-0178-4E6E-B96B-53DF2D155F62}"/>
    <dgm:cxn modelId="{773D074C-3118-44E4-89F1-04EB976195F0}" type="presOf" srcId="{B31FA682-8FEC-48B2-84B3-683CAAB7A3B6}" destId="{182C5AED-B01E-4296-9E9F-AB1035B43D17}" srcOrd="0" destOrd="0" presId="urn:microsoft.com/office/officeart/2018/2/layout/IconVerticalSolidList"/>
    <dgm:cxn modelId="{AFFA6CEA-EDD8-4546-8405-E4FBE7FDACFF}" type="presOf" srcId="{1B249408-B170-4EA3-8C26-3CA30A1A0683}" destId="{A4D9E00E-C9CB-4C78-8185-4595A90F8594}" srcOrd="0" destOrd="0" presId="urn:microsoft.com/office/officeart/2018/2/layout/IconVerticalSolidList"/>
    <dgm:cxn modelId="{7FA973EF-D355-4DDA-A029-9A3065667212}" type="presOf" srcId="{BF326AC1-4793-4813-9168-1F997FF9556A}" destId="{6627A7EE-6712-4DE9-84FC-4C191F067809}" srcOrd="0" destOrd="0" presId="urn:microsoft.com/office/officeart/2018/2/layout/IconVerticalSolidList"/>
    <dgm:cxn modelId="{8AC855FF-8D3D-471F-988A-9B86A6908C3A}" srcId="{BF326AC1-4793-4813-9168-1F997FF9556A}" destId="{B31FA682-8FEC-48B2-84B3-683CAAB7A3B6}" srcOrd="0" destOrd="0" parTransId="{50A9D622-6815-44A5-A918-B73750CE73E4}" sibTransId="{1F820C86-A24B-469B-B4BA-80C800769BF1}"/>
    <dgm:cxn modelId="{0BCFC388-6BFC-4AF3-8D51-06B153B12AFB}" type="presParOf" srcId="{6627A7EE-6712-4DE9-84FC-4C191F067809}" destId="{5A412CB0-D7A8-4C79-BEAA-BE597E7087D2}" srcOrd="0" destOrd="0" presId="urn:microsoft.com/office/officeart/2018/2/layout/IconVerticalSolidList"/>
    <dgm:cxn modelId="{261E2609-3CBD-41CA-8380-E8F42971590B}" type="presParOf" srcId="{5A412CB0-D7A8-4C79-BEAA-BE597E7087D2}" destId="{90E980A4-C25F-4551-B16F-7FEFE7FA3249}" srcOrd="0" destOrd="0" presId="urn:microsoft.com/office/officeart/2018/2/layout/IconVerticalSolidList"/>
    <dgm:cxn modelId="{3D72E40F-DB22-4670-8594-310FDF724B3A}" type="presParOf" srcId="{5A412CB0-D7A8-4C79-BEAA-BE597E7087D2}" destId="{13BC2E6F-1CBE-4A83-BD69-2C91D599AA66}" srcOrd="1" destOrd="0" presId="urn:microsoft.com/office/officeart/2018/2/layout/IconVerticalSolidList"/>
    <dgm:cxn modelId="{A194987C-7519-469B-8812-5AD2E4E97CEC}" type="presParOf" srcId="{5A412CB0-D7A8-4C79-BEAA-BE597E7087D2}" destId="{18D837B2-2CB8-491A-B54B-E26664DD6D0D}" srcOrd="2" destOrd="0" presId="urn:microsoft.com/office/officeart/2018/2/layout/IconVerticalSolidList"/>
    <dgm:cxn modelId="{546CA782-7A38-4E43-81B6-694740CB60E6}" type="presParOf" srcId="{5A412CB0-D7A8-4C79-BEAA-BE597E7087D2}" destId="{182C5AED-B01E-4296-9E9F-AB1035B43D17}" srcOrd="3" destOrd="0" presId="urn:microsoft.com/office/officeart/2018/2/layout/IconVerticalSolidList"/>
    <dgm:cxn modelId="{BE7C5B55-96C3-4A1A-8533-1318B3150134}" type="presParOf" srcId="{6627A7EE-6712-4DE9-84FC-4C191F067809}" destId="{A3940218-8165-4E64-B897-CF01E4818A62}" srcOrd="1" destOrd="0" presId="urn:microsoft.com/office/officeart/2018/2/layout/IconVerticalSolidList"/>
    <dgm:cxn modelId="{F6C4956B-96C5-4B30-B759-F56D63563E53}" type="presParOf" srcId="{6627A7EE-6712-4DE9-84FC-4C191F067809}" destId="{C80F0D4E-1B7C-4603-9FBB-2919F3F3CEEE}" srcOrd="2" destOrd="0" presId="urn:microsoft.com/office/officeart/2018/2/layout/IconVerticalSolidList"/>
    <dgm:cxn modelId="{61817147-BFCC-4B39-BEE2-45646F471F01}" type="presParOf" srcId="{C80F0D4E-1B7C-4603-9FBB-2919F3F3CEEE}" destId="{303EE6A2-403E-4557-977C-B5BB825A36AD}" srcOrd="0" destOrd="0" presId="urn:microsoft.com/office/officeart/2018/2/layout/IconVerticalSolidList"/>
    <dgm:cxn modelId="{86B81518-C19D-4A8D-B74F-D9B499290E12}" type="presParOf" srcId="{C80F0D4E-1B7C-4603-9FBB-2919F3F3CEEE}" destId="{E141612D-7987-4D2E-9C90-9C144BD74FD0}" srcOrd="1" destOrd="0" presId="urn:microsoft.com/office/officeart/2018/2/layout/IconVerticalSolidList"/>
    <dgm:cxn modelId="{58E86FA7-2DFE-4565-A0FA-4BEF4B443BF3}" type="presParOf" srcId="{C80F0D4E-1B7C-4603-9FBB-2919F3F3CEEE}" destId="{81CA012F-5DF4-4F37-8BC2-8239DF0351B4}" srcOrd="2" destOrd="0" presId="urn:microsoft.com/office/officeart/2018/2/layout/IconVerticalSolidList"/>
    <dgm:cxn modelId="{C7F25571-EEA4-4958-B45E-3AD6F5C48686}" type="presParOf" srcId="{C80F0D4E-1B7C-4603-9FBB-2919F3F3CEEE}" destId="{A4D9E00E-C9CB-4C78-8185-4595A90F85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22CA9-91FC-4F9E-B6A8-C584906E428B}">
      <dsp:nvSpPr>
        <dsp:cNvPr id="0" name=""/>
        <dsp:cNvSpPr/>
      </dsp:nvSpPr>
      <dsp:spPr>
        <a:xfrm>
          <a:off x="128895" y="735518"/>
          <a:ext cx="1435927" cy="1435927"/>
        </a:xfrm>
        <a:prstGeom prst="ellipse">
          <a:avLst/>
        </a:prstGeom>
        <a:noFill/>
        <a:ln>
          <a:noFill/>
        </a:ln>
        <a:effectLst/>
      </dsp:spPr>
      <dsp:style>
        <a:lnRef idx="0">
          <a:scrgbClr r="0" g="0" b="0"/>
        </a:lnRef>
        <a:fillRef idx="1">
          <a:scrgbClr r="0" g="0" b="0"/>
        </a:fillRef>
        <a:effectRef idx="0">
          <a:scrgbClr r="0" g="0" b="0"/>
        </a:effectRef>
        <a:fontRef idx="minor"/>
      </dsp:style>
    </dsp:sp>
    <dsp:sp modelId="{8437A7E1-024C-4114-9C89-A28AEA120980}">
      <dsp:nvSpPr>
        <dsp:cNvPr id="0" name=""/>
        <dsp:cNvSpPr/>
      </dsp:nvSpPr>
      <dsp:spPr>
        <a:xfrm>
          <a:off x="133287" y="706255"/>
          <a:ext cx="1385301" cy="1410769"/>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3EA4E8-E0B6-4EF2-AAD7-80C7CF98AA62}">
      <dsp:nvSpPr>
        <dsp:cNvPr id="0" name=""/>
        <dsp:cNvSpPr/>
      </dsp:nvSpPr>
      <dsp:spPr>
        <a:xfrm>
          <a:off x="1872521" y="735518"/>
          <a:ext cx="3384686" cy="143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dirty="0">
              <a:solidFill>
                <a:schemeClr val="accent5"/>
              </a:solidFill>
            </a:rPr>
            <a:t>A set of interventions </a:t>
          </a:r>
          <a:r>
            <a:rPr lang="en-GB" sz="1600" kern="1200" dirty="0"/>
            <a:t>whose objective is to reduce social and economic risk and vulnerability, and to alleviate extreme poverty and deprivation (FAO).</a:t>
          </a:r>
          <a:endParaRPr lang="en-US" sz="1600" kern="1200" dirty="0"/>
        </a:p>
      </dsp:txBody>
      <dsp:txXfrm>
        <a:off x="1872521" y="735518"/>
        <a:ext cx="3384686" cy="1435927"/>
      </dsp:txXfrm>
    </dsp:sp>
    <dsp:sp modelId="{BD080BEF-E0A4-4E1E-8691-67674B74FA53}">
      <dsp:nvSpPr>
        <dsp:cNvPr id="0" name=""/>
        <dsp:cNvSpPr/>
      </dsp:nvSpPr>
      <dsp:spPr>
        <a:xfrm>
          <a:off x="5868909" y="735518"/>
          <a:ext cx="1435927" cy="1435927"/>
        </a:xfrm>
        <a:prstGeom prst="ellipse">
          <a:avLst/>
        </a:prstGeom>
        <a:noFill/>
        <a:ln>
          <a:noFill/>
        </a:ln>
        <a:effectLst/>
      </dsp:spPr>
      <dsp:style>
        <a:lnRef idx="0">
          <a:scrgbClr r="0" g="0" b="0"/>
        </a:lnRef>
        <a:fillRef idx="1">
          <a:scrgbClr r="0" g="0" b="0"/>
        </a:fillRef>
        <a:effectRef idx="0">
          <a:scrgbClr r="0" g="0" b="0"/>
        </a:effectRef>
        <a:fontRef idx="minor"/>
      </dsp:style>
    </dsp:sp>
    <dsp:sp modelId="{8AC6F233-D4A6-43BB-BE2D-9C2A258E5465}">
      <dsp:nvSpPr>
        <dsp:cNvPr id="0" name=""/>
        <dsp:cNvSpPr/>
      </dsp:nvSpPr>
      <dsp:spPr>
        <a:xfrm flipV="1">
          <a:off x="5846963" y="941161"/>
          <a:ext cx="1479819" cy="1024640"/>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4E1F9-9D86-434C-AE1A-BE618A2610AB}">
      <dsp:nvSpPr>
        <dsp:cNvPr id="0" name=""/>
        <dsp:cNvSpPr/>
      </dsp:nvSpPr>
      <dsp:spPr>
        <a:xfrm>
          <a:off x="7104731" y="735518"/>
          <a:ext cx="4400295" cy="143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dirty="0">
              <a:solidFill>
                <a:schemeClr val="accent5"/>
              </a:solidFill>
            </a:rPr>
            <a:t>Social protection is more than cash and social transfers </a:t>
          </a:r>
          <a:r>
            <a:rPr lang="en-GB" sz="1600" kern="1200" dirty="0"/>
            <a:t>such as food and vouchers. It encompasses economic support, social health insurance, employment assistance and social care to reduce poverty, inequality, exclusions and barriers to accessing social and medical services (UNAIDS) </a:t>
          </a:r>
          <a:endParaRPr lang="en-US" sz="1600" kern="1200" dirty="0"/>
        </a:p>
      </dsp:txBody>
      <dsp:txXfrm>
        <a:off x="7104731" y="735518"/>
        <a:ext cx="4400295" cy="1435927"/>
      </dsp:txXfrm>
    </dsp:sp>
    <dsp:sp modelId="{8E8B66BB-BDB1-4894-9756-10B4AFE141BC}">
      <dsp:nvSpPr>
        <dsp:cNvPr id="0" name=""/>
        <dsp:cNvSpPr/>
      </dsp:nvSpPr>
      <dsp:spPr>
        <a:xfrm>
          <a:off x="128895" y="3060954"/>
          <a:ext cx="1435927" cy="1435927"/>
        </a:xfrm>
        <a:prstGeom prst="ellipse">
          <a:avLst/>
        </a:prstGeom>
        <a:noFill/>
        <a:ln>
          <a:noFill/>
        </a:ln>
        <a:effectLst/>
      </dsp:spPr>
      <dsp:style>
        <a:lnRef idx="0">
          <a:scrgbClr r="0" g="0" b="0"/>
        </a:lnRef>
        <a:fillRef idx="1">
          <a:scrgbClr r="0" g="0" b="0"/>
        </a:fillRef>
        <a:effectRef idx="0">
          <a:scrgbClr r="0" g="0" b="0"/>
        </a:effectRef>
        <a:fontRef idx="minor"/>
      </dsp:style>
    </dsp:sp>
    <dsp:sp modelId="{E444C99B-A44C-49D5-BA2E-877865BA5F43}">
      <dsp:nvSpPr>
        <dsp:cNvPr id="0" name=""/>
        <dsp:cNvSpPr/>
      </dsp:nvSpPr>
      <dsp:spPr>
        <a:xfrm>
          <a:off x="430440" y="3362498"/>
          <a:ext cx="832837" cy="832837"/>
        </a:xfrm>
        <a:prstGeom prst="rect">
          <a:avLst/>
        </a:prstGeom>
        <a:blipFill>
          <a:blip xmlns:r="http://schemas.openxmlformats.org/officeDocument/2006/relationships"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379257-5697-4E73-A561-EAB7BC199477}">
      <dsp:nvSpPr>
        <dsp:cNvPr id="0" name=""/>
        <dsp:cNvSpPr/>
      </dsp:nvSpPr>
      <dsp:spPr>
        <a:xfrm>
          <a:off x="1872521" y="3060954"/>
          <a:ext cx="3384686" cy="143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Social protection systems </a:t>
          </a:r>
          <a:r>
            <a:rPr lang="en-GB" sz="1600" b="1" kern="1200" dirty="0">
              <a:solidFill>
                <a:schemeClr val="accent5"/>
              </a:solidFill>
            </a:rPr>
            <a:t>help the poor and vulnerable cope with crises </a:t>
          </a:r>
          <a:r>
            <a:rPr lang="en-GB" sz="1600" kern="1200" dirty="0"/>
            <a:t>and shocks, find jobs, invest in the health and education of their children, and protect the aging population (World Bank)</a:t>
          </a:r>
          <a:endParaRPr lang="en-US" sz="1600" kern="1200" dirty="0"/>
        </a:p>
      </dsp:txBody>
      <dsp:txXfrm>
        <a:off x="1872521" y="3060954"/>
        <a:ext cx="3384686" cy="1435927"/>
      </dsp:txXfrm>
    </dsp:sp>
    <dsp:sp modelId="{D971286F-1C38-4A37-8604-BD7AE51B2E46}">
      <dsp:nvSpPr>
        <dsp:cNvPr id="0" name=""/>
        <dsp:cNvSpPr/>
      </dsp:nvSpPr>
      <dsp:spPr>
        <a:xfrm>
          <a:off x="5414318" y="3035552"/>
          <a:ext cx="1435927" cy="143592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99B7E-B498-4E3F-8793-4687C85233CA}">
      <dsp:nvSpPr>
        <dsp:cNvPr id="0" name=""/>
        <dsp:cNvSpPr/>
      </dsp:nvSpPr>
      <dsp:spPr>
        <a:xfrm>
          <a:off x="5727433" y="3323813"/>
          <a:ext cx="832837" cy="832837"/>
        </a:xfrm>
        <a:prstGeom prst="rect">
          <a:avLst/>
        </a:prstGeom>
        <a:blipFill>
          <a:blip xmlns:r="http://schemas.openxmlformats.org/officeDocument/2006/relationships"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0C19AE-571C-4266-B39F-63E50E7197A5}">
      <dsp:nvSpPr>
        <dsp:cNvPr id="0" name=""/>
        <dsp:cNvSpPr/>
      </dsp:nvSpPr>
      <dsp:spPr>
        <a:xfrm>
          <a:off x="7036161" y="3060954"/>
          <a:ext cx="4493543" cy="143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All public and private initiatives that provide income or consumption transfers to the poor, </a:t>
          </a:r>
          <a:r>
            <a:rPr lang="en-GB" sz="1600" b="1" kern="1200" dirty="0">
              <a:solidFill>
                <a:schemeClr val="accent5"/>
              </a:solidFill>
            </a:rPr>
            <a:t>protect the vulnerable against livelihood risks, and enhance the social status and rights of the marginalised</a:t>
          </a:r>
          <a:r>
            <a:rPr lang="en-GB" sz="1600" kern="1200" dirty="0">
              <a:solidFill>
                <a:schemeClr val="accent5"/>
              </a:solidFill>
            </a:rPr>
            <a:t>; </a:t>
          </a:r>
          <a:r>
            <a:rPr lang="en-GB" sz="1600" kern="1200" dirty="0"/>
            <a:t>with the overall objective of reducing the economic and social vulnerability of poor, vulnerable and marginalised groups (Devereux &amp; </a:t>
          </a:r>
          <a:r>
            <a:rPr lang="en-GB" sz="1600" kern="1200" dirty="0" err="1"/>
            <a:t>Sabates</a:t>
          </a:r>
          <a:r>
            <a:rPr lang="en-GB" sz="1600" kern="1200" dirty="0"/>
            <a:t>-Wheeler)</a:t>
          </a:r>
          <a:endParaRPr lang="en-US" sz="1600" kern="1200" dirty="0"/>
        </a:p>
      </dsp:txBody>
      <dsp:txXfrm>
        <a:off x="7036161" y="3060954"/>
        <a:ext cx="4493543" cy="143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980A4-C25F-4551-B16F-7FEFE7FA3249}">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C2E6F-1CBE-4A83-BD69-2C91D599AA66}">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C5AED-B01E-4296-9E9F-AB1035B43D17}">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dirty="0"/>
            <a:t>Address </a:t>
          </a:r>
          <a:r>
            <a:rPr lang="en-GB" sz="2500" kern="1200" dirty="0"/>
            <a:t>social determinants of health and structural barriers that drive the HIV epidemic </a:t>
          </a:r>
          <a:endParaRPr lang="en-US" sz="2500" kern="1200" dirty="0"/>
        </a:p>
      </dsp:txBody>
      <dsp:txXfrm>
        <a:off x="2039300" y="956381"/>
        <a:ext cx="4474303" cy="1765627"/>
      </dsp:txXfrm>
    </dsp:sp>
    <dsp:sp modelId="{303EE6A2-403E-4557-977C-B5BB825A36AD}">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1612D-7987-4D2E-9C90-9C144BD74FD0}">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D9E00E-C9CB-4C78-8185-4595A90F8594}">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GB" sz="2500" b="1" kern="1200" dirty="0"/>
            <a:t>Prevent, protect and promote: </a:t>
          </a:r>
          <a:r>
            <a:rPr lang="en-GB" sz="2500" b="0" kern="1200" dirty="0"/>
            <a:t>reduce</a:t>
          </a:r>
          <a:r>
            <a:rPr lang="en-GB" sz="2500" kern="1200" dirty="0"/>
            <a:t> risky behaviours and support adherence to ART</a:t>
          </a:r>
          <a:endParaRPr lang="en-US" sz="2500" kern="1200" dirty="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0.74016</cdr:x>
      <cdr:y>0.21664</cdr:y>
    </cdr:from>
    <cdr:to>
      <cdr:x>1</cdr:x>
      <cdr:y>0.38549</cdr:y>
    </cdr:to>
    <cdr:sp macro="" textlink="">
      <cdr:nvSpPr>
        <cdr:cNvPr id="2" name="TextBox 1"/>
        <cdr:cNvSpPr txBox="1"/>
      </cdr:nvSpPr>
      <cdr:spPr>
        <a:xfrm xmlns:a="http://schemas.openxmlformats.org/drawingml/2006/main">
          <a:off x="5500068" y="1153934"/>
          <a:ext cx="1600135" cy="8993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F7CD3-3DC8-4647-9139-7D911678ABC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D7E11-2B21-5C4E-95CC-B6EC15B35336}" type="slidenum">
              <a:rPr lang="en-US" smtClean="0"/>
              <a:t>‹#›</a:t>
            </a:fld>
            <a:endParaRPr lang="en-US"/>
          </a:p>
        </p:txBody>
      </p:sp>
    </p:spTree>
    <p:extLst>
      <p:ext uri="{BB962C8B-B14F-4D97-AF65-F5344CB8AC3E}">
        <p14:creationId xmlns:p14="http://schemas.microsoft.com/office/powerpoint/2010/main" val="395499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•Going to talk about why HIV-sensitive SP and why it makes sense that the WFP is partnering in the agenda to end AIDS</a:t>
            </a:r>
          </a:p>
          <a:p>
            <a:r>
              <a:rPr lang="en-GB" sz="1200" kern="1200" dirty="0">
                <a:solidFill>
                  <a:schemeClr val="tx1"/>
                </a:solidFill>
                <a:effectLst/>
                <a:latin typeface="+mn-lt"/>
                <a:ea typeface="+mn-ea"/>
                <a:cs typeface="+mn-cs"/>
              </a:rPr>
              <a:t>•Evidence is telling us that social protection programming is able to benefit PLHIV</a:t>
            </a:r>
          </a:p>
          <a:p>
            <a:r>
              <a:rPr lang="en-GB" sz="1200" kern="1200" dirty="0">
                <a:solidFill>
                  <a:schemeClr val="tx1"/>
                </a:solidFill>
                <a:effectLst/>
                <a:latin typeface="+mn-lt"/>
                <a:ea typeface="+mn-ea"/>
                <a:cs typeface="+mn-cs"/>
              </a:rPr>
              <a:t>•Governments and countries are increasingly interested in maximising efficiency by leveraging resources and programming to end poverty and end AIDs.</a:t>
            </a:r>
          </a:p>
          <a:p>
            <a:r>
              <a:rPr lang="en-GB" sz="1200" kern="1200" dirty="0">
                <a:solidFill>
                  <a:schemeClr val="tx1"/>
                </a:solidFill>
                <a:effectLst/>
                <a:latin typeface="+mn-lt"/>
                <a:ea typeface="+mn-ea"/>
                <a:cs typeface="+mn-cs"/>
              </a:rPr>
              <a:t>•This is about extending the net of social protection programming to ALSO include specifically PLHIV</a:t>
            </a:r>
          </a:p>
          <a:p>
            <a:r>
              <a:rPr lang="en-GB" sz="1200" kern="1200" dirty="0">
                <a:solidFill>
                  <a:schemeClr val="tx1"/>
                </a:solidFill>
                <a:effectLst/>
                <a:latin typeface="+mn-lt"/>
                <a:ea typeface="+mn-ea"/>
                <a:cs typeface="+mn-cs"/>
              </a:rPr>
              <a:t>•HIV-S SP has the potential to help WFP achieve SDG2 while leaving no one behind!</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Presentation today will discuss:</a:t>
            </a:r>
          </a:p>
          <a:p>
            <a:r>
              <a:rPr lang="en-GB" sz="1200" kern="1200" dirty="0">
                <a:solidFill>
                  <a:schemeClr val="tx1"/>
                </a:solidFill>
                <a:effectLst/>
                <a:latin typeface="+mn-lt"/>
                <a:ea typeface="+mn-ea"/>
                <a:cs typeface="+mn-cs"/>
              </a:rPr>
              <a:t>1.What is HIV-sensitive social protection?</a:t>
            </a:r>
          </a:p>
          <a:p>
            <a:r>
              <a:rPr lang="en-GB" sz="1200" kern="1200" dirty="0">
                <a:solidFill>
                  <a:schemeClr val="tx1"/>
                </a:solidFill>
                <a:effectLst/>
                <a:latin typeface="+mn-lt"/>
                <a:ea typeface="+mn-ea"/>
                <a:cs typeface="+mn-cs"/>
              </a:rPr>
              <a:t>2.Evidence: social protection for HIV Prevention + ART Adherence</a:t>
            </a:r>
          </a:p>
          <a:p>
            <a:r>
              <a:rPr lang="en-GB" sz="1200" kern="1200" dirty="0">
                <a:solidFill>
                  <a:schemeClr val="tx1"/>
                </a:solidFill>
                <a:effectLst/>
                <a:latin typeface="+mn-lt"/>
                <a:ea typeface="+mn-ea"/>
                <a:cs typeface="+mn-cs"/>
              </a:rPr>
              <a:t>3.New opportunity: SDGs </a:t>
            </a:r>
          </a:p>
          <a:p>
            <a:r>
              <a:rPr lang="en-GB" sz="1200" kern="1200" dirty="0">
                <a:solidFill>
                  <a:schemeClr val="tx1"/>
                </a:solidFill>
                <a:effectLst/>
                <a:latin typeface="+mn-lt"/>
                <a:ea typeface="+mn-ea"/>
                <a:cs typeface="+mn-cs"/>
              </a:rPr>
              <a:t>4.Emergency contexts: what we know</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Revisit what we mean by HIV-S SP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evidence from cohort study in South Africa I’ll be sharing findings and evidence about how social protection provisions can prevent HIV risk + support those on treatment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the same data, we’ll consider the opportunity that the SDGs give to harness social protection intervention to improve outcomes for PLHIV</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 considerations for PLHIV in emergency contexts</a:t>
            </a:r>
          </a:p>
        </p:txBody>
      </p:sp>
      <p:sp>
        <p:nvSpPr>
          <p:cNvPr id="4" name="Slide Number Placeholder 3"/>
          <p:cNvSpPr>
            <a:spLocks noGrp="1"/>
          </p:cNvSpPr>
          <p:nvPr>
            <p:ph type="sldNum" sz="quarter" idx="5"/>
          </p:nvPr>
        </p:nvSpPr>
        <p:spPr/>
        <p:txBody>
          <a:bodyPr/>
          <a:lstStyle/>
          <a:p>
            <a:fld id="{36ED7E11-2B21-5C4E-95CC-B6EC15B35336}" type="slidenum">
              <a:rPr lang="en-US" smtClean="0"/>
              <a:t>1</a:t>
            </a:fld>
            <a:endParaRPr lang="en-US"/>
          </a:p>
        </p:txBody>
      </p:sp>
    </p:spTree>
    <p:extLst>
      <p:ext uri="{BB962C8B-B14F-4D97-AF65-F5344CB8AC3E}">
        <p14:creationId xmlns:p14="http://schemas.microsoft.com/office/powerpoint/2010/main" val="109928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Then we tested whether ﻿cumulative ‘cash AND care’ interventions can reduce HIV risk </a:t>
            </a:r>
            <a:r>
              <a:rPr lang="en-US" sz="1400" b="1" dirty="0" err="1"/>
              <a:t>behaviour</a:t>
            </a:r>
            <a:endParaRPr lang="en-US" sz="1400" b="1" dirty="0"/>
          </a:p>
          <a:p>
            <a:endParaRPr lang="en-US" sz="1400" b="1" dirty="0"/>
          </a:p>
          <a:p>
            <a:r>
              <a:rPr lang="en-US" sz="1400" b="1" dirty="0"/>
              <a:t>HIV risk = </a:t>
            </a:r>
            <a:r>
              <a:rPr lang="en-US" sz="1400" b="0" dirty="0"/>
              <a:t>Transactional sexual, age-disparate sex, past-year initiation of adolescent sexual activity, unprotected sex, multiple sexual partners, casual partners, sex whilst using substances</a:t>
            </a:r>
          </a:p>
          <a:p>
            <a:endParaRPr lang="en-US" sz="1400" b="1" dirty="0"/>
          </a:p>
          <a:p>
            <a:r>
              <a:rPr lang="en-US" sz="1400" b="1" dirty="0"/>
              <a:t>We found that combinations are stronger in boys and girls: </a:t>
            </a:r>
            <a:r>
              <a:rPr lang="en-GB" sz="1400" b="0" kern="1200" dirty="0">
                <a:solidFill>
                  <a:schemeClr val="tx1"/>
                </a:solidFill>
                <a:effectLst/>
                <a:latin typeface="+mn-lt"/>
                <a:ea typeface="+mn-ea"/>
                <a:cs typeface="+mn-cs"/>
              </a:rPr>
              <a:t>Combinations have greater potential for improving health outcomes than cash or care interventions alone. </a:t>
            </a:r>
            <a:r>
              <a:rPr lang="en-GB" sz="1400" b="0" i="0" u="none" strike="noStrike" kern="1200" dirty="0">
                <a:solidFill>
                  <a:schemeClr val="tx1"/>
                </a:solidFill>
                <a:effectLst/>
                <a:latin typeface="+mn-lt"/>
                <a:ea typeface="+mn-ea"/>
                <a:cs typeface="+mn-cs"/>
              </a:rPr>
              <a:t>Integrated cash plus care reduces male and female adolescent HIV-risk behaviours. Increasing adolescent access to social protection may be an effective HIV prevention strategy in Sub-Saharan Africa.</a:t>
            </a:r>
            <a:endParaRPr lang="en-GB" sz="1400" dirty="0"/>
          </a:p>
          <a:p>
            <a:endParaRPr lang="en-US" sz="1400" dirty="0"/>
          </a:p>
          <a:p>
            <a:r>
              <a:rPr lang="en-US" sz="1400" b="1" dirty="0"/>
              <a:t>﻿Risk </a:t>
            </a:r>
            <a:r>
              <a:rPr lang="en-US" sz="1400" b="1" dirty="0" err="1"/>
              <a:t>behaviours</a:t>
            </a:r>
            <a:r>
              <a:rPr lang="en-US" sz="1400" b="1" dirty="0"/>
              <a:t> </a:t>
            </a:r>
            <a:r>
              <a:rPr lang="en-US" sz="1400" dirty="0"/>
              <a:t>were combined into a scale, and </a:t>
            </a:r>
            <a:r>
              <a:rPr lang="en-US" sz="1400" dirty="0" err="1"/>
              <a:t>dichotomised</a:t>
            </a:r>
            <a:r>
              <a:rPr lang="en-US" sz="1400" dirty="0"/>
              <a:t> as one or more HIV-risk </a:t>
            </a:r>
            <a:r>
              <a:rPr lang="en-US" sz="1400" dirty="0" err="1"/>
              <a:t>behaviour</a:t>
            </a:r>
            <a:r>
              <a:rPr lang="en-US" sz="1400" dirty="0"/>
              <a:t> versus</a:t>
            </a:r>
          </a:p>
          <a:p>
            <a:endParaRPr lang="en-US" sz="1400" dirty="0"/>
          </a:p>
          <a:p>
            <a:r>
              <a:rPr lang="en-US" sz="1400" b="1" dirty="0"/>
              <a:t>Cash (i.e. economic support): </a:t>
            </a:r>
          </a:p>
          <a:p>
            <a:pPr marL="285750" indent="-285750">
              <a:buFontTx/>
              <a:buChar char="-"/>
            </a:pPr>
            <a:r>
              <a:rPr lang="en-US" sz="1400" dirty="0"/>
              <a:t>‘Child-focused cash transfer receipt’ was measured as household access to either a child support or foster child grant </a:t>
            </a:r>
          </a:p>
          <a:p>
            <a:pPr marL="285750" indent="-285750">
              <a:buFontTx/>
              <a:buChar char="-"/>
            </a:pPr>
            <a:r>
              <a:rPr lang="en-US" sz="1400" dirty="0"/>
              <a:t>‘School feeding’ was daily, free meals provided at school, and ‘free school transport’ and ‘free school uniform’ were also measured;</a:t>
            </a:r>
          </a:p>
          <a:p>
            <a:pPr marL="285750" indent="-285750">
              <a:buFontTx/>
              <a:buChar char="-"/>
            </a:pPr>
            <a:r>
              <a:rPr lang="en-US" sz="1400" dirty="0"/>
              <a:t>‘access to food gardens’ was receiving food from a school or community garden; </a:t>
            </a:r>
          </a:p>
          <a:p>
            <a:pPr marL="285750" indent="-285750">
              <a:buFontTx/>
              <a:buChar char="-"/>
            </a:pPr>
            <a:r>
              <a:rPr lang="en-US" sz="1400" dirty="0"/>
              <a:t>‘food parcels’ were regular, reliable provision </a:t>
            </a:r>
            <a:r>
              <a:rPr lang="en-US" sz="1400" dirty="0" err="1"/>
              <a:t>offood</a:t>
            </a:r>
            <a:r>
              <a:rPr lang="en-US" sz="1400" dirty="0"/>
              <a:t> parcels to the household. </a:t>
            </a:r>
          </a:p>
          <a:p>
            <a:pPr marL="285750" indent="-285750">
              <a:buFontTx/>
              <a:buChar char="-"/>
            </a:pPr>
            <a:r>
              <a:rPr lang="en-US" sz="1400" dirty="0"/>
              <a:t>Soup kitchen feeding’ was regular provision of free meals from a community </a:t>
            </a:r>
            <a:r>
              <a:rPr lang="en-US" sz="1400" dirty="0" err="1"/>
              <a:t>centre</a:t>
            </a:r>
            <a:r>
              <a:rPr lang="en-US" sz="1400" dirty="0"/>
              <a:t>. </a:t>
            </a:r>
            <a:endParaRPr lang="en-US" sz="1400" b="1" dirty="0"/>
          </a:p>
          <a:p>
            <a:endParaRPr lang="en-US" sz="1400" b="1" dirty="0"/>
          </a:p>
          <a:p>
            <a:r>
              <a:rPr lang="en-US" sz="1400" b="1" dirty="0"/>
              <a:t>Care (i.e. psychosocial support): </a:t>
            </a:r>
          </a:p>
          <a:p>
            <a:pPr marL="285750" indent="-285750">
              <a:buFontTx/>
              <a:buChar char="-"/>
            </a:pPr>
            <a:r>
              <a:rPr lang="en-US" sz="1400" dirty="0"/>
              <a:t>‘Home-based </a:t>
            </a:r>
            <a:r>
              <a:rPr lang="en-US" sz="1400" dirty="0" err="1"/>
              <a:t>carer</a:t>
            </a:r>
            <a:r>
              <a:rPr lang="en-US" sz="1400" dirty="0"/>
              <a:t> support’ was at- least monthly household visits from a home-based caregiver, nurse or volunteer providing medical and social support. </a:t>
            </a:r>
          </a:p>
          <a:p>
            <a:pPr marL="285750" indent="-285750">
              <a:buFontTx/>
              <a:buChar char="-"/>
            </a:pPr>
            <a:r>
              <a:rPr lang="en-US" sz="1400" dirty="0"/>
              <a:t>‘Teacher social support’ was social, practical and emotional support from a teacher, </a:t>
            </a:r>
          </a:p>
          <a:p>
            <a:pPr marL="285750" indent="-285750">
              <a:buFontTx/>
              <a:buChar char="-"/>
            </a:pPr>
            <a:r>
              <a:rPr lang="en-US" sz="1400" dirty="0"/>
              <a:t>‘School counsellor’ was past-year school-based counselling </a:t>
            </a:r>
          </a:p>
          <a:p>
            <a:pPr marL="285750" indent="-285750">
              <a:buFontTx/>
              <a:buChar char="-"/>
            </a:pPr>
            <a:r>
              <a:rPr lang="en-US" sz="1400" dirty="0"/>
              <a:t>‘positive parenting’ was measured AP Scale included primary caregiver praise and warmth. </a:t>
            </a:r>
          </a:p>
          <a:p>
            <a:pPr marL="0" indent="0">
              <a:buFontTx/>
              <a:buNone/>
            </a:pPr>
            <a:endParaRPr lang="en-US" sz="1400" dirty="0"/>
          </a:p>
          <a:p>
            <a:pPr marL="0" indent="0">
              <a:buFontTx/>
              <a:buNone/>
            </a:pPr>
            <a:r>
              <a:rPr lang="en-US" sz="1400" dirty="0"/>
              <a:t>**‘Free schooling’ was measured, but not included in this analysis due to local reports of extensive obligatory ‘top-up’ payments.</a:t>
            </a:r>
          </a:p>
        </p:txBody>
      </p:sp>
      <p:sp>
        <p:nvSpPr>
          <p:cNvPr id="4" name="Slide Number Placeholder 3"/>
          <p:cNvSpPr>
            <a:spLocks noGrp="1"/>
          </p:cNvSpPr>
          <p:nvPr>
            <p:ph type="sldNum" sz="quarter" idx="5"/>
          </p:nvPr>
        </p:nvSpPr>
        <p:spPr/>
        <p:txBody>
          <a:bodyPr/>
          <a:lstStyle/>
          <a:p>
            <a:fld id="{36ED7E11-2B21-5C4E-95CC-B6EC15B35336}" type="slidenum">
              <a:rPr lang="en-US" smtClean="0"/>
              <a:t>10</a:t>
            </a:fld>
            <a:endParaRPr lang="en-US"/>
          </a:p>
        </p:txBody>
      </p:sp>
    </p:spTree>
    <p:extLst>
      <p:ext uri="{BB962C8B-B14F-4D97-AF65-F5344CB8AC3E}">
        <p14:creationId xmlns:p14="http://schemas.microsoft.com/office/powerpoint/2010/main" val="118594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wanted to examine how social protection may support adolescent in sub-Saharan Africa. </a:t>
            </a:r>
          </a:p>
          <a:p>
            <a:endParaRPr lang="en-US" dirty="0"/>
          </a:p>
          <a:p>
            <a:r>
              <a:rPr lang="en-US" dirty="0"/>
              <a:t>I will present findings from </a:t>
            </a:r>
            <a:r>
              <a:rPr lang="en-US" dirty="0" err="1"/>
              <a:t>Mzantsi</a:t>
            </a:r>
            <a:r>
              <a:rPr lang="en-US" dirty="0"/>
              <a:t> </a:t>
            </a:r>
            <a:r>
              <a:rPr lang="en-US" dirty="0" err="1"/>
              <a:t>Wakho</a:t>
            </a:r>
            <a:r>
              <a:rPr lang="en-US" dirty="0"/>
              <a:t>. We will look at how HIV-sensitive social protection may (1) reduce risk among adolescents living with HIV and (2) support adherence.</a:t>
            </a:r>
          </a:p>
        </p:txBody>
      </p:sp>
      <p:sp>
        <p:nvSpPr>
          <p:cNvPr id="4" name="Slide Number Placeholder 3"/>
          <p:cNvSpPr>
            <a:spLocks noGrp="1"/>
          </p:cNvSpPr>
          <p:nvPr>
            <p:ph type="sldNum" sz="quarter" idx="5"/>
          </p:nvPr>
        </p:nvSpPr>
        <p:spPr/>
        <p:txBody>
          <a:bodyPr/>
          <a:lstStyle/>
          <a:p>
            <a:fld id="{36ED7E11-2B21-5C4E-95CC-B6EC15B35336}" type="slidenum">
              <a:rPr lang="en-US" smtClean="0"/>
              <a:t>11</a:t>
            </a:fld>
            <a:endParaRPr lang="en-US"/>
          </a:p>
        </p:txBody>
      </p:sp>
    </p:spTree>
    <p:extLst>
      <p:ext uri="{BB962C8B-B14F-4D97-AF65-F5344CB8AC3E}">
        <p14:creationId xmlns:p14="http://schemas.microsoft.com/office/powerpoint/2010/main" val="269037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DD2D852-4D61-3D4E-AB80-8746431D2782}" type="slidenum">
              <a:rPr lang="en-US" smtClean="0"/>
              <a:t>12</a:t>
            </a:fld>
            <a:endParaRPr lang="en-US"/>
          </a:p>
        </p:txBody>
      </p:sp>
    </p:spTree>
    <p:extLst>
      <p:ext uri="{BB962C8B-B14F-4D97-AF65-F5344CB8AC3E}">
        <p14:creationId xmlns:p14="http://schemas.microsoft.com/office/powerpoint/2010/main" val="416424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Cumulative additive effects of combining cash and care provisions </a:t>
            </a:r>
          </a:p>
        </p:txBody>
      </p:sp>
      <p:sp>
        <p:nvSpPr>
          <p:cNvPr id="4" name="Slide Number Placeholder 3"/>
          <p:cNvSpPr>
            <a:spLocks noGrp="1"/>
          </p:cNvSpPr>
          <p:nvPr>
            <p:ph type="sldNum" sz="quarter" idx="10"/>
          </p:nvPr>
        </p:nvSpPr>
        <p:spPr/>
        <p:txBody>
          <a:bodyPr/>
          <a:lstStyle/>
          <a:p>
            <a:fld id="{ADD2D852-4D61-3D4E-AB80-8746431D2782}" type="slidenum">
              <a:rPr lang="en-US" smtClean="0"/>
              <a:t>13</a:t>
            </a:fld>
            <a:endParaRPr lang="en-US"/>
          </a:p>
        </p:txBody>
      </p:sp>
    </p:spTree>
    <p:extLst>
      <p:ext uri="{BB962C8B-B14F-4D97-AF65-F5344CB8AC3E}">
        <p14:creationId xmlns:p14="http://schemas.microsoft.com/office/powerpoint/2010/main" val="1932547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used data from cohort of 1000 ALHIV to see what risk reductions we might get and how these could impact on SDG targets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can harness the SDG agenda to make political commitments towards HIV-sensitive social protection</a:t>
            </a:r>
            <a:r>
              <a:rPr lang="en-GB"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36ED7E11-2B21-5C4E-95CC-B6EC15B35336}" type="slidenum">
              <a:rPr lang="en-US" smtClean="0"/>
              <a:t>14</a:t>
            </a:fld>
            <a:endParaRPr lang="en-US"/>
          </a:p>
        </p:txBody>
      </p:sp>
    </p:spTree>
    <p:extLst>
      <p:ext uri="{BB962C8B-B14F-4D97-AF65-F5344CB8AC3E}">
        <p14:creationId xmlns:p14="http://schemas.microsoft.com/office/powerpoint/2010/main" val="336175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a:solidFill>
                  <a:schemeClr val="tx1"/>
                </a:solidFill>
                <a:effectLst/>
                <a:latin typeface="+mn-lt"/>
                <a:ea typeface="+mn-ea"/>
                <a:cs typeface="+mn-cs"/>
              </a:rPr>
              <a:t>Associations of individual accelerator and combined ‘accelerator synergy’ provisions with SDG-aligned targets</a:t>
            </a:r>
          </a:p>
          <a:p>
            <a:endParaRPr lang="en-ZA" sz="1200" b="0" kern="1200" dirty="0">
              <a:solidFill>
                <a:schemeClr val="tx1"/>
              </a:solidFill>
              <a:effectLst/>
              <a:latin typeface="+mn-lt"/>
              <a:ea typeface="+mn-ea"/>
              <a:cs typeface="+mn-cs"/>
            </a:endParaRPr>
          </a:p>
          <a:p>
            <a:r>
              <a:rPr lang="en-ZA" sz="1200" b="0" kern="1200" dirty="0">
                <a:solidFill>
                  <a:schemeClr val="tx1"/>
                </a:solidFill>
                <a:effectLst/>
                <a:latin typeface="+mn-lt"/>
                <a:ea typeface="+mn-ea"/>
                <a:cs typeface="+mn-cs"/>
              </a:rPr>
              <a:t>marginal effects models with covariates held at their mean values</a:t>
            </a:r>
            <a:r>
              <a:rPr lang="en-ZA" sz="1200" b="0" kern="1200" baseline="30000" dirty="0">
                <a:solidFill>
                  <a:schemeClr val="tx1"/>
                </a:solidFill>
                <a:effectLst/>
                <a:latin typeface="+mn-lt"/>
                <a:ea typeface="+mn-ea"/>
                <a:cs typeface="+mn-cs"/>
              </a:rPr>
              <a:t>1</a:t>
            </a:r>
            <a:r>
              <a:rPr lang="en-GB" sz="1200" b="0" dirty="0">
                <a:effectLst/>
              </a:rPr>
              <a:t> </a:t>
            </a:r>
          </a:p>
          <a:p>
            <a:endParaRPr lang="en-GB" sz="12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Data are percentage probability (95% CI)</a:t>
            </a:r>
            <a:endParaRPr lang="en-GB" sz="1200" kern="1200" dirty="0">
              <a:solidFill>
                <a:schemeClr val="tx1"/>
              </a:solidFill>
              <a:effectLst/>
              <a:latin typeface="+mn-lt"/>
              <a:ea typeface="+mn-ea"/>
              <a:cs typeface="+mn-cs"/>
            </a:endParaRPr>
          </a:p>
          <a:p>
            <a:endParaRPr lang="en-US" sz="1200" b="0" dirty="0"/>
          </a:p>
          <a:p>
            <a:r>
              <a:rPr lang="en-US" sz="1200" b="0" dirty="0"/>
              <a:t>3.8 </a:t>
            </a:r>
            <a:r>
              <a:rPr lang="en-AU" sz="1200" b="1" kern="1200" dirty="0">
                <a:solidFill>
                  <a:schemeClr val="tx1"/>
                </a:solidFill>
                <a:effectLst/>
                <a:latin typeface="+mn-lt"/>
                <a:ea typeface="+mn-ea"/>
                <a:cs typeface="+mn-cs"/>
              </a:rPr>
              <a:t>Access to essential health-care services</a:t>
            </a:r>
            <a:r>
              <a:rPr lang="en-US" sz="1200" b="0" dirty="0"/>
              <a:t>: </a:t>
            </a:r>
            <a:r>
              <a:rPr lang="en-ZA" sz="1200" b="1" kern="1200" dirty="0">
                <a:solidFill>
                  <a:schemeClr val="tx1"/>
                </a:solidFill>
                <a:effectLst/>
                <a:latin typeface="+mn-lt"/>
                <a:ea typeface="+mn-ea"/>
                <a:cs typeface="+mn-cs"/>
              </a:rPr>
              <a:t>Retention in care</a:t>
            </a:r>
            <a:r>
              <a:rPr lang="en-GB" sz="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rPr>
              <a:t>4.1 </a:t>
            </a:r>
            <a:r>
              <a:rPr lang="en-AU" sz="1200" b="1" kern="1200" dirty="0">
                <a:solidFill>
                  <a:schemeClr val="tx1"/>
                </a:solidFill>
                <a:effectLst/>
                <a:latin typeface="+mn-lt"/>
                <a:ea typeface="+mn-ea"/>
                <a:cs typeface="+mn-cs"/>
              </a:rPr>
              <a:t>All girls and boys complete primary and secondary education</a:t>
            </a:r>
            <a:r>
              <a:rPr lang="en-GB" sz="1200" b="1"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Enrolled at school</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5.6 </a:t>
            </a:r>
            <a:r>
              <a:rPr lang="en-AU" sz="1200" b="1" kern="1200" dirty="0">
                <a:solidFill>
                  <a:schemeClr val="tx1"/>
                </a:solidFill>
                <a:effectLst/>
                <a:latin typeface="+mn-lt"/>
                <a:ea typeface="+mn-ea"/>
                <a:cs typeface="+mn-cs"/>
              </a:rPr>
              <a:t>Universal access to sexual and reproductive health</a:t>
            </a:r>
            <a:r>
              <a:rPr lang="en-GB" sz="1200" b="1"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No high-risk sex</a:t>
            </a:r>
            <a:r>
              <a:rPr lang="en-GB" sz="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16.1 </a:t>
            </a:r>
            <a:r>
              <a:rPr lang="en-AU" sz="1200" b="1" kern="1200" dirty="0">
                <a:solidFill>
                  <a:schemeClr val="tx1"/>
                </a:solidFill>
                <a:effectLst/>
                <a:latin typeface="+mn-lt"/>
                <a:ea typeface="+mn-ea"/>
                <a:cs typeface="+mn-cs"/>
              </a:rPr>
              <a:t>Reduce all forms of violence and related deaths</a:t>
            </a:r>
            <a:r>
              <a:rPr lang="en-GB" sz="1200" b="1" kern="1200" dirty="0">
                <a:solidFill>
                  <a:schemeClr val="tx1"/>
                </a:solidFill>
                <a:effectLst/>
                <a:latin typeface="+mn-lt"/>
                <a:ea typeface="+mn-ea"/>
                <a:cs typeface="+mn-cs"/>
              </a:rPr>
              <a:t>:</a:t>
            </a:r>
            <a:r>
              <a:rPr lang="en-GB" sz="1200" dirty="0">
                <a:effectLst/>
              </a:rPr>
              <a:t> </a:t>
            </a:r>
            <a:r>
              <a:rPr lang="en-ZA" sz="1200" b="1" kern="1200" dirty="0">
                <a:solidFill>
                  <a:schemeClr val="tx1"/>
                </a:solidFill>
                <a:effectLst/>
                <a:latin typeface="+mn-lt"/>
                <a:ea typeface="+mn-ea"/>
                <a:cs typeface="+mn-cs"/>
              </a:rPr>
              <a:t>No community violence</a:t>
            </a:r>
            <a:r>
              <a:rPr lang="en-GB" sz="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16.2 </a:t>
            </a:r>
            <a:r>
              <a:rPr lang="en-AU" sz="1200" b="1" kern="1200" dirty="0">
                <a:solidFill>
                  <a:schemeClr val="tx1"/>
                </a:solidFill>
                <a:effectLst/>
                <a:latin typeface="+mn-lt"/>
                <a:ea typeface="+mn-ea"/>
                <a:cs typeface="+mn-cs"/>
              </a:rPr>
              <a:t>End violence against children</a:t>
            </a:r>
            <a:r>
              <a:rPr lang="en-GB" sz="1200" b="1"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No emotional or physical abuse</a:t>
            </a:r>
            <a:r>
              <a:rPr lang="en-GB" sz="1200" dirty="0">
                <a:effectLst/>
              </a:rPr>
              <a:t> </a:t>
            </a:r>
            <a:endParaRPr lang="en-ZA" sz="1200" b="1" kern="1200" dirty="0">
              <a:solidFill>
                <a:schemeClr val="tx1"/>
              </a:solidFill>
              <a:effectLst/>
              <a:latin typeface="+mn-lt"/>
              <a:ea typeface="+mn-ea"/>
              <a:cs typeface="+mn-cs"/>
            </a:endParaRPr>
          </a:p>
          <a:p>
            <a:endParaRPr lang="en-ZA" sz="1200" b="1"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Associations of individual accelerator and combined ‘accelerator synergy’ provisions with SDG-aligned targets: marginal effects models with covariates held at their mean values</a:t>
            </a:r>
            <a:r>
              <a:rPr lang="en-ZA" sz="1200" b="1" kern="1200" baseline="30000" dirty="0">
                <a:solidFill>
                  <a:schemeClr val="tx1"/>
                </a:solidFill>
                <a:effectLst/>
                <a:latin typeface="+mn-lt"/>
                <a:ea typeface="+mn-ea"/>
                <a:cs typeface="+mn-cs"/>
              </a:rPr>
              <a:t>1</a:t>
            </a:r>
            <a:r>
              <a:rPr lang="en-GB" dirty="0">
                <a:effectLst/>
              </a:rPr>
              <a:t> </a:t>
            </a:r>
          </a:p>
          <a:p>
            <a:endParaRPr lang="en-GB"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8785FA-2C30-9C4C-817E-220C2FCE28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3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Concept of accelerators: single interventions that target multiple SDG targets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tested this model of accelerators to see how they </a:t>
            </a:r>
            <a:r>
              <a:rPr lang="en-GB" sz="1200" kern="1200" dirty="0" err="1">
                <a:solidFill>
                  <a:schemeClr val="tx1"/>
                </a:solidFill>
                <a:effectLst/>
                <a:latin typeface="+mn-lt"/>
                <a:ea typeface="+mn-ea"/>
                <a:cs typeface="+mn-cs"/>
              </a:rPr>
              <a:t>improvec</a:t>
            </a:r>
            <a:r>
              <a:rPr lang="en-GB" sz="1200" kern="1200" dirty="0">
                <a:solidFill>
                  <a:schemeClr val="tx1"/>
                </a:solidFill>
                <a:effectLst/>
                <a:latin typeface="+mn-lt"/>
                <a:ea typeface="+mn-ea"/>
                <a:cs typeface="+mn-cs"/>
              </a:rPr>
              <a:t> reaching SDG targets in adolescent living with HIV sample.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Found significant associations with multiple target</a:t>
            </a:r>
            <a:endParaRPr lang="en-US" dirty="0"/>
          </a:p>
        </p:txBody>
      </p:sp>
      <p:sp>
        <p:nvSpPr>
          <p:cNvPr id="4" name="Slide Number Placeholder 3"/>
          <p:cNvSpPr>
            <a:spLocks noGrp="1"/>
          </p:cNvSpPr>
          <p:nvPr>
            <p:ph type="sldNum" sz="quarter" idx="5"/>
          </p:nvPr>
        </p:nvSpPr>
        <p:spPr/>
        <p:txBody>
          <a:bodyPr/>
          <a:lstStyle/>
          <a:p>
            <a:fld id="{36ED7E11-2B21-5C4E-95CC-B6EC15B35336}" type="slidenum">
              <a:rPr lang="en-US" smtClean="0"/>
              <a:t>16</a:t>
            </a:fld>
            <a:endParaRPr lang="en-US"/>
          </a:p>
        </p:txBody>
      </p:sp>
    </p:spTree>
    <p:extLst>
      <p:ext uri="{BB962C8B-B14F-4D97-AF65-F5344CB8AC3E}">
        <p14:creationId xmlns:p14="http://schemas.microsoft.com/office/powerpoint/2010/main" val="3151182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happens if we combine multiple “accelerator interventions?” – additive effects across multiple targets </a:t>
            </a:r>
          </a:p>
          <a:p>
            <a:endParaRPr lang="en-GB" sz="1200" kern="1200" dirty="0">
              <a:solidFill>
                <a:schemeClr val="tx1"/>
              </a:solidFill>
              <a:effectLst/>
              <a:latin typeface="+mn-lt"/>
              <a:ea typeface="+mn-ea"/>
              <a:cs typeface="+mn-cs"/>
            </a:endParaRPr>
          </a:p>
          <a:p>
            <a:endParaRPr lang="en-US" dirty="0"/>
          </a:p>
          <a:p>
            <a:r>
              <a:rPr lang="en-US" dirty="0"/>
              <a:t>SDG agenda seeks to build synergies and linkages between SP and SDG targets.</a:t>
            </a:r>
          </a:p>
          <a:p>
            <a:endParaRPr lang="en-US" dirty="0"/>
          </a:p>
          <a:p>
            <a:r>
              <a:rPr lang="en-US" dirty="0"/>
              <a:t>This is an opportunity for co-programming on HIV, SP and wider humanitarian agenda </a:t>
            </a:r>
          </a:p>
          <a:p>
            <a:endParaRPr lang="en-US" dirty="0"/>
          </a:p>
        </p:txBody>
      </p:sp>
      <p:sp>
        <p:nvSpPr>
          <p:cNvPr id="4" name="Slide Number Placeholder 3"/>
          <p:cNvSpPr>
            <a:spLocks noGrp="1"/>
          </p:cNvSpPr>
          <p:nvPr>
            <p:ph type="sldNum" sz="quarter" idx="5"/>
          </p:nvPr>
        </p:nvSpPr>
        <p:spPr/>
        <p:txBody>
          <a:bodyPr/>
          <a:lstStyle/>
          <a:p>
            <a:fld id="{36ED7E11-2B21-5C4E-95CC-B6EC15B35336}" type="slidenum">
              <a:rPr lang="en-US" smtClean="0"/>
              <a:t>17</a:t>
            </a:fld>
            <a:endParaRPr lang="en-US"/>
          </a:p>
        </p:txBody>
      </p:sp>
    </p:spTree>
    <p:extLst>
      <p:ext uri="{BB962C8B-B14F-4D97-AF65-F5344CB8AC3E}">
        <p14:creationId xmlns:p14="http://schemas.microsoft.com/office/powerpoint/2010/main" val="101423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Taken analysis further to look at violence outcome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Food security – do adolescent reporting 2 or more days without foods at home </a:t>
            </a:r>
          </a:p>
          <a:p>
            <a:r>
              <a:rPr lang="en-GB" sz="1200" kern="1200" dirty="0">
                <a:solidFill>
                  <a:schemeClr val="tx1"/>
                </a:solidFill>
                <a:effectLst/>
                <a:latin typeface="+mn-lt"/>
                <a:ea typeface="+mn-ea"/>
                <a:cs typeface="+mn-cs"/>
              </a:rPr>
              <a:t>Parenting support – child monitoring, supervision and positive parenting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Violence victimisation -  exposure to community violence (seeing community violence, seeing someone shot or stabbed)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Law breaking (i.e. youth violence perpetration) – do you carry a weapon,  are you in a gang, do you get into fights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Impact on multiple outcomes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lines = both have impact on the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Proportions are prevalence difference</a:t>
            </a:r>
          </a:p>
        </p:txBody>
      </p:sp>
      <p:sp>
        <p:nvSpPr>
          <p:cNvPr id="4" name="Slide Number Placeholder 3"/>
          <p:cNvSpPr>
            <a:spLocks noGrp="1"/>
          </p:cNvSpPr>
          <p:nvPr>
            <p:ph type="sldNum" sz="quarter" idx="5"/>
          </p:nvPr>
        </p:nvSpPr>
        <p:spPr/>
        <p:txBody>
          <a:bodyPr/>
          <a:lstStyle/>
          <a:p>
            <a:fld id="{340DD2C4-97F1-4137-A21D-04C145571320}" type="slidenum">
              <a:rPr lang="en-GB" smtClean="0"/>
              <a:t>18</a:t>
            </a:fld>
            <a:endParaRPr lang="en-GB"/>
          </a:p>
        </p:txBody>
      </p:sp>
    </p:spTree>
    <p:extLst>
      <p:ext uri="{BB962C8B-B14F-4D97-AF65-F5344CB8AC3E}">
        <p14:creationId xmlns:p14="http://schemas.microsoft.com/office/powerpoint/2010/main" val="337702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785FA-2C30-9C4C-817E-220C2FCE28B7}" type="slidenum">
              <a:rPr lang="en-US" smtClean="0"/>
              <a:t>19</a:t>
            </a:fld>
            <a:endParaRPr lang="en-US"/>
          </a:p>
        </p:txBody>
      </p:sp>
    </p:spTree>
    <p:extLst>
      <p:ext uri="{BB962C8B-B14F-4D97-AF65-F5344CB8AC3E}">
        <p14:creationId xmlns:p14="http://schemas.microsoft.com/office/powerpoint/2010/main" val="217870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mn-lt"/>
                <a:ea typeface="+mn-ea"/>
                <a:cs typeface="+mn-cs"/>
              </a:rPr>
              <a:t>UNAIDS’ Fast Track targets for 2020: 90% of people living with HIV know their status; of whom 90% are on treatment; of whom 90% are virally suppressed (90-90-90). Fewer than 500,000 new HIV infections annually (a 75% reduction since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dirty="0">
                <a:solidFill>
                  <a:schemeClr val="tx1"/>
                </a:solidFill>
                <a:effectLst/>
                <a:latin typeface="+mn-lt"/>
                <a:ea typeface="+mn-ea"/>
                <a:cs typeface="+mn-cs"/>
              </a:rPr>
              <a:t>: </a:t>
            </a:r>
            <a:r>
              <a:rPr lang="en-GB" sz="1400" b="0" i="0" u="none" strike="noStrike" kern="1200" dirty="0">
                <a:solidFill>
                  <a:schemeClr val="tx1"/>
                </a:solidFill>
                <a:effectLst/>
                <a:latin typeface="+mn-lt"/>
                <a:ea typeface="+mn-ea"/>
                <a:cs typeface="+mn-cs"/>
              </a:rPr>
              <a:t>meet the SDG 3 target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dirty="0">
                <a:solidFill>
                  <a:schemeClr val="tx1"/>
                </a:solidFill>
                <a:effectLst/>
                <a:latin typeface="+mn-lt"/>
                <a:ea typeface="+mn-ea"/>
                <a:cs typeface="+mn-cs"/>
              </a:rPr>
              <a:t>2014 UNAIDS Fast-Track </a:t>
            </a:r>
            <a:r>
              <a:rPr lang="en-GB" sz="1400" b="1" i="0" u="none" strike="noStrike" kern="1200" dirty="0" err="1">
                <a:solidFill>
                  <a:schemeClr val="tx1"/>
                </a:solidFill>
                <a:effectLst/>
                <a:latin typeface="+mn-lt"/>
                <a:ea typeface="+mn-ea"/>
                <a:cs typeface="+mn-cs"/>
              </a:rPr>
              <a:t>strategy</a:t>
            </a:r>
            <a:r>
              <a:rPr lang="en-GB" sz="1400" b="0" i="0" u="none" strike="noStrike" kern="1200" dirty="0" err="1">
                <a:solidFill>
                  <a:schemeClr val="tx1"/>
                </a:solidFill>
                <a:effectLst/>
                <a:latin typeface="+mn-lt"/>
                <a:ea typeface="+mn-ea"/>
                <a:cs typeface="+mn-cs"/>
              </a:rPr>
              <a:t>to</a:t>
            </a:r>
            <a:r>
              <a:rPr lang="en-GB" sz="1400" b="0" i="0" u="none" strike="noStrike" kern="1200" dirty="0">
                <a:solidFill>
                  <a:schemeClr val="tx1"/>
                </a:solidFill>
                <a:effectLst/>
                <a:latin typeface="+mn-lt"/>
                <a:ea typeface="+mn-ea"/>
                <a:cs typeface="+mn-cs"/>
              </a:rPr>
              <a:t> end AIDS by 2030. On the Fast-Track to Accelerate the Fight against HIV and to End the AIDS Epidemic by 2030' saw countries committing to targets that mirror UNAIDS’ Fast Track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dirty="0">
              <a:solidFill>
                <a:schemeClr val="tx1"/>
              </a:solidFill>
              <a:effectLst/>
              <a:latin typeface="+mn-lt"/>
              <a:ea typeface="+mn-ea"/>
              <a:cs typeface="+mn-cs"/>
            </a:endParaRPr>
          </a:p>
          <a:p>
            <a:r>
              <a:rPr lang="en-GB" sz="1400" b="1" i="0" u="none" strike="noStrike" kern="1200" dirty="0">
                <a:solidFill>
                  <a:schemeClr val="tx1"/>
                </a:solidFill>
                <a:effectLst/>
                <a:latin typeface="+mn-lt"/>
                <a:ea typeface="+mn-ea"/>
                <a:cs typeface="+mn-cs"/>
              </a:rPr>
              <a:t>2016 Political Declaration on Ending AIDS</a:t>
            </a:r>
            <a:r>
              <a:rPr lang="en-GB" sz="1400" b="0" i="0" u="none" strike="noStrike" kern="1200" dirty="0">
                <a:solidFill>
                  <a:schemeClr val="tx1"/>
                </a:solidFill>
                <a:effectLst/>
                <a:latin typeface="+mn-lt"/>
                <a:ea typeface="+mn-ea"/>
                <a:cs typeface="+mn-cs"/>
              </a:rPr>
              <a:t>: Start Free, Stay Free, AIDS Free targets : focus on a lifecycle approach to reach children, adolescents and young men and women to prevent new infections, make treatment available and support people living with HIV</a:t>
            </a:r>
            <a:endParaRPr lang="en-GB" sz="1400" b="1" i="0" u="none" strike="noStrike" kern="1200" dirty="0">
              <a:solidFill>
                <a:schemeClr val="tx1"/>
              </a:solidFill>
              <a:effectLst/>
              <a:latin typeface="+mn-lt"/>
              <a:ea typeface="+mn-ea"/>
              <a:cs typeface="+mn-cs"/>
            </a:endParaRPr>
          </a:p>
          <a:p>
            <a:br>
              <a:rPr lang="en-GB" sz="1400" dirty="0"/>
            </a:br>
            <a:r>
              <a:rPr lang="en-GB" sz="1400" b="1" i="0" u="none" strike="noStrike" kern="1200" dirty="0">
                <a:solidFill>
                  <a:schemeClr val="tx1"/>
                </a:solidFill>
                <a:effectLst/>
                <a:latin typeface="+mn-lt"/>
                <a:ea typeface="+mn-ea"/>
                <a:cs typeface="+mn-cs"/>
              </a:rPr>
              <a:t>East and Southern Africa is the region hardest hit by HIV. </a:t>
            </a:r>
            <a:endParaRPr lang="en-GB" sz="1400" b="0" i="0" u="none" strike="noStrike" kern="1200" dirty="0">
              <a:solidFill>
                <a:schemeClr val="tx1"/>
              </a:solidFill>
              <a:effectLst/>
              <a:latin typeface="+mn-lt"/>
              <a:ea typeface="+mn-ea"/>
              <a:cs typeface="+mn-cs"/>
            </a:endParaRPr>
          </a:p>
          <a:p>
            <a:endParaRPr lang="en-GB" sz="1400" b="0" i="0" u="none" strike="noStrike" kern="1200" dirty="0">
              <a:solidFill>
                <a:schemeClr val="tx1"/>
              </a:solidFill>
              <a:effectLst/>
              <a:latin typeface="+mn-lt"/>
              <a:ea typeface="+mn-ea"/>
              <a:cs typeface="+mn-cs"/>
            </a:endParaRPr>
          </a:p>
          <a:p>
            <a:r>
              <a:rPr lang="en-GB" sz="1400" b="0" i="0" u="none" strike="noStrike" kern="1200" dirty="0">
                <a:solidFill>
                  <a:schemeClr val="tx1"/>
                </a:solidFill>
                <a:effectLst/>
                <a:latin typeface="+mn-lt"/>
                <a:ea typeface="+mn-ea"/>
                <a:cs typeface="+mn-cs"/>
              </a:rPr>
              <a:t>In 2016, 50% of new infections occurred in eight countries: Mozambique, Kenya, Zambia, Tanzania, Uganda, Zimbabwe, Malawi, and Ethiopia. South Africa accounted for one third (270,000) of the region’s new infections in 2016. </a:t>
            </a:r>
          </a:p>
          <a:p>
            <a:endParaRPr lang="en-GB" sz="1400" b="0" i="0" u="none" strike="noStrike" kern="1200" dirty="0">
              <a:solidFill>
                <a:schemeClr val="tx1"/>
              </a:solidFill>
              <a:effectLst/>
              <a:latin typeface="+mn-lt"/>
              <a:ea typeface="+mn-ea"/>
              <a:cs typeface="+mn-cs"/>
            </a:endParaRPr>
          </a:p>
          <a:p>
            <a:r>
              <a:rPr lang="en-GB" sz="1400" b="1" i="0" u="none" strike="noStrike" kern="1200" dirty="0">
                <a:solidFill>
                  <a:schemeClr val="tx1"/>
                </a:solidFill>
                <a:effectLst/>
                <a:latin typeface="+mn-lt"/>
                <a:ea typeface="+mn-ea"/>
                <a:cs typeface="+mn-cs"/>
              </a:rPr>
              <a:t>HIV prevention  + treatment is important </a:t>
            </a:r>
            <a:endParaRPr lang="en-GB" sz="1400" b="0" i="0" u="none" strike="noStrike" kern="1200" dirty="0">
              <a:solidFill>
                <a:schemeClr val="tx1"/>
              </a:solidFill>
              <a:effectLst/>
              <a:latin typeface="+mn-lt"/>
              <a:ea typeface="+mn-ea"/>
              <a:cs typeface="+mn-cs"/>
            </a:endParaRPr>
          </a:p>
          <a:p>
            <a:endParaRPr lang="en-GB" sz="1400" b="0" i="0" u="none" strike="noStrike" kern="1200" dirty="0">
              <a:solidFill>
                <a:schemeClr val="tx1"/>
              </a:solidFill>
              <a:effectLst/>
              <a:latin typeface="+mn-lt"/>
              <a:ea typeface="+mn-ea"/>
              <a:cs typeface="+mn-cs"/>
            </a:endParaRPr>
          </a:p>
          <a:p>
            <a:r>
              <a:rPr lang="en-US" sz="1400" dirty="0"/>
              <a:t>https://</a:t>
            </a:r>
            <a:r>
              <a:rPr lang="en-US" sz="1400" dirty="0" err="1"/>
              <a:t>www.avert.org</a:t>
            </a:r>
            <a:r>
              <a:rPr lang="en-US" sz="1400" dirty="0"/>
              <a:t>/professionals/</a:t>
            </a:r>
            <a:r>
              <a:rPr lang="en-US" sz="1400" dirty="0" err="1"/>
              <a:t>hiv</a:t>
            </a:r>
            <a:r>
              <a:rPr lang="en-US" sz="1400" dirty="0"/>
              <a:t>-around-world/</a:t>
            </a:r>
            <a:r>
              <a:rPr lang="en-US" sz="1400" dirty="0" err="1"/>
              <a:t>sub-saharan-africa</a:t>
            </a:r>
            <a:r>
              <a:rPr lang="en-US" sz="1400" dirty="0"/>
              <a:t>/overview </a:t>
            </a:r>
          </a:p>
          <a:p>
            <a:endParaRPr lang="en-GB" sz="14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6ED7E11-2B21-5C4E-95CC-B6EC15B35336}" type="slidenum">
              <a:rPr lang="en-US" smtClean="0"/>
              <a:t>2</a:t>
            </a:fld>
            <a:endParaRPr lang="en-US"/>
          </a:p>
        </p:txBody>
      </p:sp>
    </p:spTree>
    <p:extLst>
      <p:ext uri="{BB962C8B-B14F-4D97-AF65-F5344CB8AC3E}">
        <p14:creationId xmlns:p14="http://schemas.microsoft.com/office/powerpoint/2010/main" val="408387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Urgent need for improved coherence between humanitarian and development actions. </a:t>
            </a:r>
          </a:p>
          <a:p>
            <a:endParaRPr lang="en-US" dirty="0"/>
          </a:p>
          <a:p>
            <a:r>
              <a:rPr lang="en-GB" dirty="0"/>
              <a:t>Social protection programming offers a long-term and sustainable responses for vulnerable populations including crisis-affected people</a:t>
            </a:r>
          </a:p>
          <a:p>
            <a:endParaRPr lang="en-GB" dirty="0"/>
          </a:p>
          <a:p>
            <a:r>
              <a:rPr lang="en-GB" dirty="0"/>
              <a:t>This is an opportunity to enhance the resilience of vulnerable populations, may help them respond to risk and shocks and promote livelihood.</a:t>
            </a:r>
          </a:p>
          <a:p>
            <a:endParaRPr lang="en-US" dirty="0"/>
          </a:p>
          <a:p>
            <a:endParaRPr lang="en-US" dirty="0"/>
          </a:p>
        </p:txBody>
      </p:sp>
      <p:sp>
        <p:nvSpPr>
          <p:cNvPr id="4" name="Slide Number Placeholder 3"/>
          <p:cNvSpPr>
            <a:spLocks noGrp="1"/>
          </p:cNvSpPr>
          <p:nvPr>
            <p:ph type="sldNum" sz="quarter" idx="5"/>
          </p:nvPr>
        </p:nvSpPr>
        <p:spPr/>
        <p:txBody>
          <a:bodyPr/>
          <a:lstStyle/>
          <a:p>
            <a:fld id="{36ED7E11-2B21-5C4E-95CC-B6EC15B35336}" type="slidenum">
              <a:rPr lang="en-US" smtClean="0"/>
              <a:t>20</a:t>
            </a:fld>
            <a:endParaRPr lang="en-US"/>
          </a:p>
        </p:txBody>
      </p:sp>
    </p:spTree>
    <p:extLst>
      <p:ext uri="{BB962C8B-B14F-4D97-AF65-F5344CB8AC3E}">
        <p14:creationId xmlns:p14="http://schemas.microsoft.com/office/powerpoint/2010/main" val="452609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this evidence translate in emergency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is needed to ensure that </a:t>
            </a:r>
            <a:r>
              <a:rPr lang="en-US" dirty="0" err="1"/>
              <a:t>programmes</a:t>
            </a:r>
            <a:r>
              <a:rPr lang="en-US" dirty="0"/>
              <a:t> and services are designed to effectively meet structural deprivations faced by PLHIV in emergencies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 analyses are scarce - analysis has been done for social protection and TB, but not HIV.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is needed to ensure that </a:t>
            </a:r>
            <a:r>
              <a:rPr lang="en-US" dirty="0" err="1"/>
              <a:t>programmes</a:t>
            </a:r>
            <a:r>
              <a:rPr lang="en-US" dirty="0"/>
              <a:t> and services are designed to effectively meet structural deprivations faced by PLHIV in emergencies</a:t>
            </a:r>
            <a:endParaRPr lang="en-GB" dirty="0"/>
          </a:p>
          <a:p>
            <a:endParaRPr lang="en-GB" dirty="0"/>
          </a:p>
          <a:p>
            <a:pPr marL="228600" indent="-228600">
              <a:buAutoNum type="arabicParenR"/>
            </a:pPr>
            <a:endParaRPr lang="en-GB" dirty="0">
              <a:sym typeface="Wingdings" pitchFamily="2" charset="2"/>
            </a:endParaRPr>
          </a:p>
        </p:txBody>
      </p:sp>
      <p:sp>
        <p:nvSpPr>
          <p:cNvPr id="4" name="Slide Number Placeholder 3"/>
          <p:cNvSpPr>
            <a:spLocks noGrp="1"/>
          </p:cNvSpPr>
          <p:nvPr>
            <p:ph type="sldNum" sz="quarter" idx="5"/>
          </p:nvPr>
        </p:nvSpPr>
        <p:spPr/>
        <p:txBody>
          <a:bodyPr/>
          <a:lstStyle/>
          <a:p>
            <a:fld id="{36ED7E11-2B21-5C4E-95CC-B6EC15B35336}" type="slidenum">
              <a:rPr lang="en-US" smtClean="0"/>
              <a:t>21</a:t>
            </a:fld>
            <a:endParaRPr lang="en-US"/>
          </a:p>
        </p:txBody>
      </p:sp>
    </p:spTree>
    <p:extLst>
      <p:ext uri="{BB962C8B-B14F-4D97-AF65-F5344CB8AC3E}">
        <p14:creationId xmlns:p14="http://schemas.microsoft.com/office/powerpoint/2010/main" val="364790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WFP can support the programme design and implementation of cash-based and in-kind transfers coupled with psychosocial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Ensuring optimal nutritional status and food security among the most vulnerable, is pivotal to achieving zero hunger.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Such design can focus on </a:t>
            </a:r>
            <a:r>
              <a:rPr lang="en-GB" sz="1200" i="1" kern="1200" dirty="0">
                <a:solidFill>
                  <a:schemeClr val="tx1"/>
                </a:solidFill>
                <a:effectLst/>
                <a:latin typeface="+mn-lt"/>
                <a:ea typeface="+mn-ea"/>
                <a:cs typeface="+mn-cs"/>
              </a:rPr>
              <a:t>conditionalities, transfer modalities, delivery channels</a:t>
            </a:r>
            <a:r>
              <a:rPr lang="en-GB" sz="1200" kern="1200" dirty="0">
                <a:solidFill>
                  <a:schemeClr val="tx1"/>
                </a:solidFill>
                <a:effectLst/>
                <a:latin typeface="+mn-lt"/>
                <a:ea typeface="+mn-ea"/>
                <a:cs typeface="+mn-cs"/>
              </a:rPr>
              <a:t>- to promote economic empowerment, adherence to treatment and reduce negative coping mechanisms (school drop-out, and transactional and age- disparate sex). </a:t>
            </a:r>
            <a:endParaRPr lang="en-GB" dirty="0">
              <a:effectLst/>
            </a:endParaRPr>
          </a:p>
          <a:p>
            <a:endParaRPr lang="en-US" sz="1200" b="1" dirty="0"/>
          </a:p>
          <a:p>
            <a:r>
              <a:rPr lang="en-US" sz="1200" b="1" dirty="0"/>
              <a:t>HIV specific vs inclusive: </a:t>
            </a:r>
            <a:r>
              <a:rPr lang="en-US" sz="1200" dirty="0"/>
              <a:t> Unconditional preferable for effectiveness reducing stigma and discrimination; Co-financing &amp; integration to avoid missed opportunities </a:t>
            </a:r>
            <a:endParaRPr lang="en-US" dirty="0"/>
          </a:p>
          <a:p>
            <a:endParaRPr lang="en-GB" dirty="0"/>
          </a:p>
          <a:p>
            <a:r>
              <a:rPr lang="en-GB" dirty="0"/>
              <a:t>Guidelines for addressing HIV in humanitarian settings:</a:t>
            </a:r>
          </a:p>
          <a:p>
            <a:pPr marL="228600" indent="-228600">
              <a:buAutoNum type="arabicParenR"/>
            </a:pPr>
            <a:r>
              <a:rPr lang="en-GB" b="1" dirty="0"/>
              <a:t>Food insecurity </a:t>
            </a:r>
            <a:r>
              <a:rPr lang="en-GB" dirty="0">
                <a:sym typeface="Wingdings" pitchFamily="2" charset="2"/>
              </a:rPr>
              <a:t> increases sexual risk behaviours particularly among women. Restoring household assets + local food production can provide safety net to prevent risk and reduce impact of shocks</a:t>
            </a:r>
          </a:p>
          <a:p>
            <a:pPr marL="228600" indent="-228600">
              <a:buAutoNum type="arabicParenR"/>
            </a:pPr>
            <a:r>
              <a:rPr lang="en-GB" b="1" dirty="0">
                <a:sym typeface="Wingdings" pitchFamily="2" charset="2"/>
              </a:rPr>
              <a:t>Nutritional support  </a:t>
            </a:r>
            <a:r>
              <a:rPr lang="en-GB" b="0" dirty="0">
                <a:sym typeface="Wingdings" pitchFamily="2" charset="2"/>
              </a:rPr>
              <a:t>PLHIV experience specific vulnerabilities that may increase risk of malnutrition. Nutrition care programmes should expand and be integrated with other services supporting PLHIV</a:t>
            </a:r>
          </a:p>
          <a:p>
            <a:pPr marL="228600" indent="-228600">
              <a:buAutoNum type="arabicParenR"/>
            </a:pPr>
            <a:r>
              <a:rPr lang="en-GB" b="1" dirty="0">
                <a:sym typeface="Wingdings" pitchFamily="2" charset="2"/>
              </a:rPr>
              <a:t>Education </a:t>
            </a:r>
            <a:r>
              <a:rPr lang="en-GB" b="0" dirty="0">
                <a:sym typeface="Wingdings" pitchFamily="2" charset="2"/>
              </a:rPr>
              <a:t> </a:t>
            </a:r>
            <a:r>
              <a:rPr lang="en-GB" sz="1200" kern="1200" dirty="0">
                <a:solidFill>
                  <a:schemeClr val="tx1"/>
                </a:solidFill>
                <a:effectLst/>
                <a:latin typeface="+mn-lt"/>
                <a:ea typeface="+mn-ea"/>
                <a:cs typeface="+mn-cs"/>
              </a:rPr>
              <a:t>education is part of the emergency preparedness plan. This may provide opportunities to provide care (counselling, peer support) to children and young people living with HIV. </a:t>
            </a:r>
            <a:endParaRPr lang="en-GB" dirty="0">
              <a:sym typeface="Wingdings" pitchFamily="2" charset="2"/>
            </a:endParaRPr>
          </a:p>
          <a:p>
            <a:endParaRPr lang="en-US" dirty="0"/>
          </a:p>
        </p:txBody>
      </p:sp>
      <p:sp>
        <p:nvSpPr>
          <p:cNvPr id="4" name="Slide Number Placeholder 3"/>
          <p:cNvSpPr>
            <a:spLocks noGrp="1"/>
          </p:cNvSpPr>
          <p:nvPr>
            <p:ph type="sldNum" sz="quarter" idx="5"/>
          </p:nvPr>
        </p:nvSpPr>
        <p:spPr/>
        <p:txBody>
          <a:bodyPr/>
          <a:lstStyle/>
          <a:p>
            <a:fld id="{36ED7E11-2B21-5C4E-95CC-B6EC15B35336}" type="slidenum">
              <a:rPr lang="en-US" smtClean="0"/>
              <a:t>22</a:t>
            </a:fld>
            <a:endParaRPr lang="en-US"/>
          </a:p>
        </p:txBody>
      </p:sp>
    </p:spTree>
    <p:extLst>
      <p:ext uri="{BB962C8B-B14F-4D97-AF65-F5344CB8AC3E}">
        <p14:creationId xmlns:p14="http://schemas.microsoft.com/office/powerpoint/2010/main" val="493328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ED7E11-2B21-5C4E-95CC-B6EC15B35336}" type="slidenum">
              <a:rPr lang="en-US" smtClean="0"/>
              <a:t>23</a:t>
            </a:fld>
            <a:endParaRPr lang="en-US"/>
          </a:p>
        </p:txBody>
      </p:sp>
    </p:spTree>
    <p:extLst>
      <p:ext uri="{BB962C8B-B14F-4D97-AF65-F5344CB8AC3E}">
        <p14:creationId xmlns:p14="http://schemas.microsoft.com/office/powerpoint/2010/main" val="1373604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A4EFFB-482F-874C-BC8D-851D16841E43}" type="slidenum">
              <a:rPr lang="en-US" smtClean="0"/>
              <a:pPr/>
              <a:t>24</a:t>
            </a:fld>
            <a:endParaRPr lang="en-US"/>
          </a:p>
        </p:txBody>
      </p:sp>
    </p:spTree>
    <p:extLst>
      <p:ext uri="{BB962C8B-B14F-4D97-AF65-F5344CB8AC3E}">
        <p14:creationId xmlns:p14="http://schemas.microsoft.com/office/powerpoint/2010/main" val="592852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ED7E11-2B21-5C4E-95CC-B6EC15B35336}" type="slidenum">
              <a:rPr lang="en-US" smtClean="0"/>
              <a:t>25</a:t>
            </a:fld>
            <a:endParaRPr lang="en-US"/>
          </a:p>
        </p:txBody>
      </p:sp>
    </p:spTree>
    <p:extLst>
      <p:ext uri="{BB962C8B-B14F-4D97-AF65-F5344CB8AC3E}">
        <p14:creationId xmlns:p14="http://schemas.microsoft.com/office/powerpoint/2010/main" val="295743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the 3 options above are correct. This is because there is a range of different definitions for social protection, but all recognised the importance of protecting the population throughout the life cycle in order to ensure equity and equality. </a:t>
            </a:r>
          </a:p>
        </p:txBody>
      </p:sp>
      <p:sp>
        <p:nvSpPr>
          <p:cNvPr id="4" name="Slide Number Placeholder 3"/>
          <p:cNvSpPr>
            <a:spLocks noGrp="1"/>
          </p:cNvSpPr>
          <p:nvPr>
            <p:ph type="sldNum" sz="quarter" idx="5"/>
          </p:nvPr>
        </p:nvSpPr>
        <p:spPr/>
        <p:txBody>
          <a:bodyPr/>
          <a:lstStyle/>
          <a:p>
            <a:fld id="{36ED7E11-2B21-5C4E-95CC-B6EC15B35336}" type="slidenum">
              <a:rPr lang="en-US" smtClean="0"/>
              <a:t>3</a:t>
            </a:fld>
            <a:endParaRPr lang="en-US"/>
          </a:p>
        </p:txBody>
      </p:sp>
    </p:spTree>
    <p:extLst>
      <p:ext uri="{BB962C8B-B14F-4D97-AF65-F5344CB8AC3E}">
        <p14:creationId xmlns:p14="http://schemas.microsoft.com/office/powerpoint/2010/main" val="260760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the 3 options above are correct. This is because there is a range of different definitions for social protection, but all recognised the importance of protecting the population throughout the life cycle in order to ensure equity and equality.</a:t>
            </a:r>
          </a:p>
        </p:txBody>
      </p:sp>
      <p:sp>
        <p:nvSpPr>
          <p:cNvPr id="4" name="Slide Number Placeholder 3"/>
          <p:cNvSpPr>
            <a:spLocks noGrp="1"/>
          </p:cNvSpPr>
          <p:nvPr>
            <p:ph type="sldNum" sz="quarter" idx="5"/>
          </p:nvPr>
        </p:nvSpPr>
        <p:spPr/>
        <p:txBody>
          <a:bodyPr/>
          <a:lstStyle/>
          <a:p>
            <a:fld id="{36ED7E11-2B21-5C4E-95CC-B6EC15B35336}" type="slidenum">
              <a:rPr lang="en-US" smtClean="0"/>
              <a:t>4</a:t>
            </a:fld>
            <a:endParaRPr lang="en-US"/>
          </a:p>
        </p:txBody>
      </p:sp>
    </p:spTree>
    <p:extLst>
      <p:ext uri="{BB962C8B-B14F-4D97-AF65-F5344CB8AC3E}">
        <p14:creationId xmlns:p14="http://schemas.microsoft.com/office/powerpoint/2010/main" val="101616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i="0" u="sng" strike="noStrike" kern="1200" dirty="0">
                <a:solidFill>
                  <a:schemeClr val="tx1"/>
                </a:solidFill>
                <a:effectLst/>
                <a:latin typeface="+mn-lt"/>
                <a:ea typeface="+mn-ea"/>
                <a:cs typeface="+mn-cs"/>
              </a:rPr>
              <a:t>Structural deprivations are associated with low adherence and loss to follow up in care. </a:t>
            </a:r>
            <a:r>
              <a:rPr lang="en-GB" sz="1400" kern="1200" dirty="0">
                <a:solidFill>
                  <a:schemeClr val="tx1"/>
                </a:solidFill>
                <a:effectLst/>
                <a:latin typeface="+mn-lt"/>
                <a:ea typeface="+mn-ea"/>
                <a:cs typeface="+mn-cs"/>
              </a:rPr>
              <a:t>Social determinants of health and structural barriers drive the HIV epidemic. </a:t>
            </a:r>
          </a:p>
          <a:p>
            <a:endParaRPr lang="en-US" sz="1400" dirty="0"/>
          </a:p>
          <a:p>
            <a:r>
              <a:rPr lang="en-US" sz="1400" dirty="0"/>
              <a:t>Social protection can interrupt structural barriers by:</a:t>
            </a:r>
          </a:p>
          <a:p>
            <a:pPr marL="171450" indent="-171450">
              <a:buFontTx/>
              <a:buChar char="-"/>
            </a:pPr>
            <a:r>
              <a:rPr lang="en-US" sz="1400" dirty="0"/>
              <a:t>Poverty reduction </a:t>
            </a:r>
          </a:p>
          <a:p>
            <a:pPr marL="171450" indent="-171450">
              <a:buFontTx/>
              <a:buChar char="-"/>
            </a:pPr>
            <a:r>
              <a:rPr lang="en-US" sz="1400" dirty="0"/>
              <a:t>Improving access to healthcare</a:t>
            </a:r>
          </a:p>
          <a:p>
            <a:pPr marL="171450" indent="-171450">
              <a:buFontTx/>
              <a:buChar char="-"/>
            </a:pPr>
            <a:r>
              <a:rPr lang="en-US" sz="1400" dirty="0"/>
              <a:t>Improving food security </a:t>
            </a:r>
          </a:p>
          <a:p>
            <a:pPr marL="171450" indent="-171450">
              <a:buFontTx/>
              <a:buChar char="-"/>
            </a:pPr>
            <a:r>
              <a:rPr lang="en-US" sz="1400" dirty="0"/>
              <a:t>Improving caregiver and family well-being </a:t>
            </a:r>
          </a:p>
          <a:p>
            <a:endParaRPr lang="en-GB" sz="1400" b="1" i="0" u="sng" strike="noStrike" kern="1200" dirty="0">
              <a:solidFill>
                <a:schemeClr val="tx1"/>
              </a:solidFill>
              <a:effectLst/>
              <a:latin typeface="+mn-lt"/>
              <a:ea typeface="+mn-ea"/>
              <a:cs typeface="+mn-cs"/>
            </a:endParaRPr>
          </a:p>
          <a:p>
            <a:pPr eaLnBrk="1" hangingPunct="1"/>
            <a:r>
              <a:rPr lang="en-US" altLang="en-US" sz="1400" dirty="0"/>
              <a:t>Social protection advances the AIDS response by addressing social and economic inequalities, stigma and discrimination which exacerbate HIV risk behaviors and vulnerability to HIV. </a:t>
            </a:r>
          </a:p>
          <a:p>
            <a:pPr eaLnBrk="1" hangingPunct="1"/>
            <a:endParaRPr lang="en-US" altLang="en-US" sz="1400" dirty="0"/>
          </a:p>
          <a:p>
            <a:r>
              <a:rPr lang="en-GB" sz="1400" kern="1200" dirty="0">
                <a:solidFill>
                  <a:schemeClr val="tx1"/>
                </a:solidFill>
                <a:effectLst/>
                <a:latin typeface="+mn-lt"/>
                <a:ea typeface="+mn-ea"/>
                <a:cs typeface="+mn-cs"/>
              </a:rPr>
              <a:t>During the presentation, I will be sharing evidence demonstrating how various social protection provisions can interrupt these drivers. </a:t>
            </a:r>
          </a:p>
        </p:txBody>
      </p:sp>
      <p:sp>
        <p:nvSpPr>
          <p:cNvPr id="4" name="Slide Number Placeholder 3"/>
          <p:cNvSpPr>
            <a:spLocks noGrp="1"/>
          </p:cNvSpPr>
          <p:nvPr>
            <p:ph type="sldNum" sz="quarter" idx="5"/>
          </p:nvPr>
        </p:nvSpPr>
        <p:spPr/>
        <p:txBody>
          <a:bodyPr/>
          <a:lstStyle/>
          <a:p>
            <a:fld id="{36ED7E11-2B21-5C4E-95CC-B6EC15B35336}" type="slidenum">
              <a:rPr lang="en-US" smtClean="0"/>
              <a:t>5</a:t>
            </a:fld>
            <a:endParaRPr lang="en-US"/>
          </a:p>
        </p:txBody>
      </p:sp>
    </p:spTree>
    <p:extLst>
      <p:ext uri="{BB962C8B-B14F-4D97-AF65-F5344CB8AC3E}">
        <p14:creationId xmlns:p14="http://schemas.microsoft.com/office/powerpoint/2010/main" val="335434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HIV-S SP aim to address the inherent challenges that people at risk of HIV face and support those living with HIV to  adhere to treatment.</a:t>
            </a:r>
          </a:p>
          <a:p>
            <a:endParaRPr lang="en-US" sz="1600" dirty="0"/>
          </a:p>
          <a:p>
            <a:r>
              <a:rPr lang="en-US" sz="1600" dirty="0"/>
              <a:t>Address social determinants of health – for example f</a:t>
            </a:r>
            <a:r>
              <a:rPr lang="en-GB" sz="1200" kern="1200" dirty="0" err="1">
                <a:solidFill>
                  <a:schemeClr val="tx1"/>
                </a:solidFill>
                <a:effectLst/>
                <a:latin typeface="+mn-lt"/>
                <a:ea typeface="+mn-ea"/>
                <a:cs typeface="+mn-cs"/>
              </a:rPr>
              <a:t>ood</a:t>
            </a:r>
            <a:r>
              <a:rPr lang="en-GB" sz="1200" kern="1200" dirty="0">
                <a:solidFill>
                  <a:schemeClr val="tx1"/>
                </a:solidFill>
                <a:effectLst/>
                <a:latin typeface="+mn-lt"/>
                <a:ea typeface="+mn-ea"/>
                <a:cs typeface="+mn-cs"/>
              </a:rPr>
              <a:t> insecurity has been associated with high-risk sexual behaviou</a:t>
            </a:r>
            <a:r>
              <a:rPr lang="en-GB" sz="1600" kern="1200" dirty="0">
                <a:solidFill>
                  <a:schemeClr val="tx1"/>
                </a:solidFill>
                <a:effectLst/>
                <a:latin typeface="+mn-lt"/>
                <a:ea typeface="+mn-ea"/>
                <a:cs typeface="+mn-cs"/>
              </a:rPr>
              <a:t>r, poor mental health and stigma have been identified as factors associated with risk for poor treatment adherence. </a:t>
            </a:r>
          </a:p>
          <a:p>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Prevent, protect and promote - addressing deprivations such as food insecurity + poor mental health and stigma may alleviate stressors that PLHIV face, (1) supporting their adherence to treatment, (2) preventing onward transmission and (3) promote overall health </a:t>
            </a:r>
            <a:endParaRPr lang="en-US" sz="1600" dirty="0"/>
          </a:p>
        </p:txBody>
      </p:sp>
      <p:sp>
        <p:nvSpPr>
          <p:cNvPr id="4" name="Slide Number Placeholder 3"/>
          <p:cNvSpPr>
            <a:spLocks noGrp="1"/>
          </p:cNvSpPr>
          <p:nvPr>
            <p:ph type="sldNum" sz="quarter" idx="5"/>
          </p:nvPr>
        </p:nvSpPr>
        <p:spPr/>
        <p:txBody>
          <a:bodyPr/>
          <a:lstStyle/>
          <a:p>
            <a:fld id="{36ED7E11-2B21-5C4E-95CC-B6EC15B35336}" type="slidenum">
              <a:rPr lang="en-US" smtClean="0"/>
              <a:t>6</a:t>
            </a:fld>
            <a:endParaRPr lang="en-US"/>
          </a:p>
        </p:txBody>
      </p:sp>
    </p:spTree>
    <p:extLst>
      <p:ext uri="{BB962C8B-B14F-4D97-AF65-F5344CB8AC3E}">
        <p14:creationId xmlns:p14="http://schemas.microsoft.com/office/powerpoint/2010/main" val="371908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we talk about HIV-S Social protection provisions we consider those provisions that will address the vulnerabilities particularly faced by people at risk to and living with HIV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 need to think about “vulnerability”  and ensure that provisions </a:t>
            </a:r>
            <a:r>
              <a:rPr lang="en-US" altLang="en-US" sz="1400" dirty="0"/>
              <a:t>are</a:t>
            </a:r>
            <a:r>
              <a:rPr lang="en-US" sz="1400" dirty="0"/>
              <a:t> able to respond to the unique vulnerabilities of these key populations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t>Cash: Cash transfers</a:t>
            </a:r>
            <a:r>
              <a:rPr lang="en-US" altLang="en-US" sz="1400" dirty="0"/>
              <a:t>, health insurance, free HIV treatment, transport support </a:t>
            </a:r>
            <a:r>
              <a:rPr lang="en-US" altLang="en-US" sz="1400" dirty="0" err="1"/>
              <a:t>programmes</a:t>
            </a:r>
            <a:r>
              <a:rPr lang="en-US" altLang="en-US" sz="1400" dirty="0"/>
              <a:t>, decent employment, food and nutrition. </a:t>
            </a:r>
            <a:r>
              <a:rPr lang="en-GB" sz="1400" dirty="0"/>
              <a:t>Cash and vouchers, where appropriate, could be used as alternatives and complements to most types of in-kind assistance, including food aid, shelter materials, non-food item kits, seeds and tools and livestock</a:t>
            </a:r>
            <a:endParaRPr lang="en-GB" sz="1400" b="0" i="0" u="none" strike="noStrike" kern="1200" dirty="0">
              <a:solidFill>
                <a:schemeClr val="tx1"/>
              </a:solidFill>
              <a:effectLst/>
              <a:latin typeface="+mn-lt"/>
              <a:ea typeface="+mn-ea"/>
              <a:cs typeface="+mn-cs"/>
            </a:endParaRPr>
          </a:p>
          <a:p>
            <a:pPr eaLnBrk="1" hangingPunct="1"/>
            <a:endParaRPr lang="en-US" altLang="en-US" sz="1400" dirty="0"/>
          </a:p>
          <a:p>
            <a:pPr eaLnBrk="1" hangingPunct="1"/>
            <a:r>
              <a:rPr lang="en-US" altLang="en-US" sz="1400" b="1" dirty="0"/>
              <a:t>Care: </a:t>
            </a:r>
            <a:r>
              <a:rPr lang="en-US" altLang="en-US" sz="1400" dirty="0"/>
              <a:t>Peer support, adherence support groups, violence and stigma prevention, social transformation element of social protection make it possible for people to demand and access quality HIV services.</a:t>
            </a:r>
          </a:p>
          <a:p>
            <a:pPr eaLnBrk="1" hangingPunct="1"/>
            <a:endParaRPr lang="en-US" sz="14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6ED7E11-2B21-5C4E-95CC-B6EC15B35336}" type="slidenum">
              <a:rPr lang="en-US" smtClean="0"/>
              <a:t>7</a:t>
            </a:fld>
            <a:endParaRPr lang="en-US"/>
          </a:p>
        </p:txBody>
      </p:sp>
    </p:spTree>
    <p:extLst>
      <p:ext uri="{BB962C8B-B14F-4D97-AF65-F5344CB8AC3E}">
        <p14:creationId xmlns:p14="http://schemas.microsoft.com/office/powerpoint/2010/main" val="422199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sz="1400" b="0" i="0" u="none" strike="noStrike" kern="1200" dirty="0">
                <a:solidFill>
                  <a:schemeClr val="tx1"/>
                </a:solidFill>
                <a:effectLst/>
                <a:latin typeface="+mn-lt"/>
                <a:ea typeface="+mn-ea"/>
                <a:cs typeface="+mn-cs"/>
              </a:rPr>
              <a:t>Now we will present findings from two studies in South Africa. Firstly, we’ll present findings from a longitudinal cohort study conducted over two time-points: </a:t>
            </a:r>
          </a:p>
          <a:p>
            <a:pPr eaLnBrk="1" hangingPunct="1">
              <a:spcBef>
                <a:spcPct val="0"/>
              </a:spcBef>
            </a:pPr>
            <a:endParaRPr lang="en-GB" sz="1400" b="0" i="0" u="none" strike="noStrike" kern="1200" dirty="0">
              <a:solidFill>
                <a:schemeClr val="tx1"/>
              </a:solidFill>
              <a:effectLst/>
              <a:latin typeface="+mn-lt"/>
              <a:ea typeface="+mn-ea"/>
              <a:cs typeface="+mn-cs"/>
            </a:endParaRPr>
          </a:p>
          <a:p>
            <a:pPr eaLnBrk="1" hangingPunct="1">
              <a:spcBef>
                <a:spcPct val="0"/>
              </a:spcBef>
            </a:pPr>
            <a:r>
              <a:rPr lang="en-GB" sz="1400" b="0" i="0" u="none" strike="noStrike" kern="1200" dirty="0">
                <a:solidFill>
                  <a:schemeClr val="tx1"/>
                </a:solidFill>
                <a:effectLst/>
                <a:latin typeface="+mn-lt"/>
                <a:ea typeface="+mn-ea"/>
                <a:cs typeface="+mn-cs"/>
              </a:rPr>
              <a:t>Cohort study: 2009–2010 and 2011–2012</a:t>
            </a:r>
          </a:p>
          <a:p>
            <a:pPr eaLnBrk="1" hangingPunct="1">
              <a:spcBef>
                <a:spcPct val="0"/>
              </a:spcBef>
            </a:pPr>
            <a:r>
              <a:rPr lang="en-GB" sz="1400" b="0" i="0" u="none" strike="noStrike" kern="1200" dirty="0">
                <a:solidFill>
                  <a:schemeClr val="tx1"/>
                </a:solidFill>
                <a:effectLst/>
                <a:latin typeface="+mn-lt"/>
                <a:ea typeface="+mn-ea"/>
                <a:cs typeface="+mn-cs"/>
              </a:rPr>
              <a:t>sample included: 6002 children aged 10–17 years</a:t>
            </a:r>
          </a:p>
          <a:p>
            <a:pPr eaLnBrk="1" hangingPunct="1">
              <a:spcBef>
                <a:spcPct val="0"/>
              </a:spcBef>
            </a:pPr>
            <a:r>
              <a:rPr lang="en-GB" sz="1400" b="0" i="0" u="none" strike="noStrike" kern="1200" dirty="0">
                <a:solidFill>
                  <a:schemeClr val="tx1"/>
                </a:solidFill>
                <a:effectLst/>
                <a:highlight>
                  <a:srgbClr val="FFFF00"/>
                </a:highlight>
                <a:latin typeface="+mn-lt"/>
                <a:ea typeface="+mn-ea"/>
                <a:cs typeface="+mn-cs"/>
              </a:rPr>
              <a:t>three provinces of South Africa </a:t>
            </a:r>
          </a:p>
          <a:p>
            <a:pPr eaLnBrk="1" hangingPunct="1">
              <a:spcBef>
                <a:spcPct val="0"/>
              </a:spcBef>
            </a:pPr>
            <a:r>
              <a:rPr lang="en-GB" sz="1400" b="0" i="0" u="none" strike="noStrike" kern="1200" dirty="0">
                <a:solidFill>
                  <a:schemeClr val="tx1"/>
                </a:solidFill>
                <a:effectLst/>
                <a:latin typeface="+mn-lt"/>
                <a:ea typeface="+mn-ea"/>
                <a:cs typeface="+mn-cs"/>
              </a:rPr>
              <a:t>using stratified random sampling</a:t>
            </a:r>
          </a:p>
          <a:p>
            <a:pPr eaLnBrk="1" hangingPunct="1">
              <a:spcBef>
                <a:spcPct val="0"/>
              </a:spcBef>
            </a:pPr>
            <a:endParaRPr lang="en-GB" sz="1400" b="0" i="0" u="none" strike="noStrike" kern="1200" dirty="0">
              <a:solidFill>
                <a:schemeClr val="tx1"/>
              </a:solidFill>
              <a:effectLst/>
              <a:latin typeface="+mn-lt"/>
              <a:ea typeface="+mn-ea"/>
              <a:cs typeface="+mn-cs"/>
            </a:endParaRPr>
          </a:p>
          <a:p>
            <a:pPr eaLnBrk="1" hangingPunct="1">
              <a:spcBef>
                <a:spcPct val="0"/>
              </a:spcBef>
            </a:pPr>
            <a:r>
              <a:rPr lang="en-GB" sz="1400" b="0" i="0" u="none" strike="noStrike" kern="1200" dirty="0">
                <a:solidFill>
                  <a:schemeClr val="tx1"/>
                </a:solidFill>
                <a:effectLst/>
                <a:latin typeface="+mn-lt"/>
                <a:ea typeface="+mn-ea"/>
                <a:cs typeface="+mn-cs"/>
              </a:rPr>
              <a:t>Comparison groups included children orphaned by AIDS, orphaned by other causes and non-orphans, and children whose parents or primary caregivers were unwell with AIDS, unwell with other causes or healthy. </a:t>
            </a:r>
          </a:p>
          <a:p>
            <a:pPr eaLnBrk="1" hangingPunct="1">
              <a:spcBef>
                <a:spcPct val="0"/>
              </a:spcBef>
            </a:pPr>
            <a:endParaRPr lang="en-GB" sz="1400" b="0" i="0" u="none" strike="noStrike" kern="1200" dirty="0">
              <a:solidFill>
                <a:schemeClr val="tx1"/>
              </a:solidFill>
              <a:effectLst/>
              <a:latin typeface="+mn-lt"/>
              <a:ea typeface="+mn-ea"/>
              <a:cs typeface="+mn-cs"/>
            </a:endParaRPr>
          </a:p>
          <a:p>
            <a:pPr eaLnBrk="1" hangingPunct="1">
              <a:spcBef>
                <a:spcPct val="0"/>
              </a:spcBef>
            </a:pPr>
            <a:r>
              <a:rPr lang="en-GB" sz="1400" b="0" i="0" u="none" strike="noStrike" kern="1200" dirty="0">
                <a:solidFill>
                  <a:schemeClr val="tx1"/>
                </a:solidFill>
                <a:effectLst/>
                <a:latin typeface="+mn-lt"/>
                <a:ea typeface="+mn-ea"/>
                <a:cs typeface="+mn-cs"/>
              </a:rPr>
              <a:t>Participants reported on psychological symptoms, educational access, and sexual health risks, as well as hypothesized sociodemographic and intervening factors.</a:t>
            </a:r>
          </a:p>
          <a:p>
            <a:pPr eaLnBrk="1" hangingPunct="1">
              <a:spcBef>
                <a:spcPct val="0"/>
              </a:spcBef>
            </a:pPr>
            <a:endParaRPr lang="en-GB" sz="1400" b="0" i="0" u="none" strike="noStrike" kern="1200" dirty="0">
              <a:solidFill>
                <a:schemeClr val="tx1"/>
              </a:solidFill>
              <a:effectLst/>
              <a:latin typeface="+mn-lt"/>
              <a:ea typeface="+mn-ea"/>
              <a:cs typeface="+mn-cs"/>
            </a:endParaRPr>
          </a:p>
          <a:p>
            <a:r>
              <a:rPr lang="en-GB" sz="1400" dirty="0">
                <a:effectLst/>
              </a:rPr>
              <a:t>Parental HIV/AIDS impacts children through multiple interlinked pathways to psychological, education and sexual risks.</a:t>
            </a:r>
          </a:p>
        </p:txBody>
      </p:sp>
      <p:sp>
        <p:nvSpPr>
          <p:cNvPr id="44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50ED135-1E4D-0745-A76C-9AFAAD11F9BA}" type="slidenum">
              <a:rPr lang="en-GB">
                <a:latin typeface="Calibri" charset="0"/>
              </a:rPr>
              <a:pPr eaLnBrk="1" hangingPunct="1"/>
              <a:t>8</a:t>
            </a:fld>
            <a:endParaRPr lang="en-GB">
              <a:latin typeface="Calibri" charset="0"/>
            </a:endParaRPr>
          </a:p>
        </p:txBody>
      </p:sp>
    </p:spTree>
    <p:extLst>
      <p:ext uri="{BB962C8B-B14F-4D97-AF65-F5344CB8AC3E}">
        <p14:creationId xmlns:p14="http://schemas.microsoft.com/office/powerpoint/2010/main" val="305909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Cash transfers alone reduces girl’s HIV risk </a:t>
            </a:r>
          </a:p>
          <a:p>
            <a:endParaRPr lang="en-GB" sz="1400" b="1" dirty="0"/>
          </a:p>
          <a:p>
            <a:r>
              <a:rPr lang="en-GB" sz="1400" b="0" i="0" u="none" strike="noStrike" kern="1200" dirty="0">
                <a:solidFill>
                  <a:schemeClr val="tx1"/>
                </a:solidFill>
                <a:effectLst/>
                <a:latin typeface="+mn-lt"/>
                <a:ea typeface="+mn-ea"/>
                <a:cs typeface="+mn-cs"/>
              </a:rPr>
              <a:t>case-control study</a:t>
            </a:r>
          </a:p>
          <a:p>
            <a:endParaRPr lang="en-GB" sz="1400" b="0" i="0" u="none" strike="noStrike" kern="1200" dirty="0">
              <a:solidFill>
                <a:schemeClr val="tx1"/>
              </a:solidFill>
              <a:effectLst/>
              <a:latin typeface="+mn-lt"/>
              <a:ea typeface="+mn-ea"/>
              <a:cs typeface="+mn-cs"/>
            </a:endParaRPr>
          </a:p>
          <a:p>
            <a:r>
              <a:rPr lang="en-GB" sz="1400" b="0" i="0" u="none" strike="noStrike" kern="1200" dirty="0">
                <a:solidFill>
                  <a:schemeClr val="tx1"/>
                </a:solidFill>
                <a:effectLst/>
                <a:latin typeface="+mn-lt"/>
                <a:ea typeface="+mn-ea"/>
                <a:cs typeface="+mn-cs"/>
              </a:rPr>
              <a:t>interviewed South African adolescents (aged 10–18 years) between 2009 and 2012. </a:t>
            </a:r>
          </a:p>
          <a:p>
            <a:r>
              <a:rPr lang="en-GB" sz="1400" b="0" i="0" u="none" strike="noStrike" kern="1200" dirty="0">
                <a:solidFill>
                  <a:schemeClr val="tx1"/>
                </a:solidFill>
                <a:effectLst/>
                <a:latin typeface="+mn-lt"/>
                <a:ea typeface="+mn-ea"/>
                <a:cs typeface="+mn-cs"/>
              </a:rPr>
              <a:t>randomly selected census areas in two urban and two rural districts in two provinces in South Africa ﻿(Mpumalanga and the Western Cape), including all homes with a resident adolescent. </a:t>
            </a:r>
          </a:p>
          <a:p>
            <a:endParaRPr lang="en-GB" sz="1400" b="0" i="0" u="none" strike="noStrike" kern="1200" dirty="0">
              <a:solidFill>
                <a:schemeClr val="tx1"/>
              </a:solidFill>
              <a:effectLst/>
              <a:latin typeface="+mn-lt"/>
              <a:ea typeface="+mn-ea"/>
              <a:cs typeface="+mn-cs"/>
            </a:endParaRPr>
          </a:p>
          <a:p>
            <a:r>
              <a:rPr lang="en-GB" sz="1400" b="0" i="0" u="none" strike="noStrike" kern="1200" dirty="0">
                <a:solidFill>
                  <a:schemeClr val="tx1"/>
                </a:solidFill>
                <a:effectLst/>
                <a:latin typeface="+mn-lt"/>
                <a:ea typeface="+mn-ea"/>
                <a:cs typeface="+mn-cs"/>
              </a:rPr>
              <a:t>We assessed household receipt of state-provided child-focused cash transfers, incidence in the past year and prevalence of transactional sex, age-disparate sex, unprotected sex, multiple partners, and sex while drunk or after taking drugs. </a:t>
            </a:r>
          </a:p>
          <a:p>
            <a:endParaRPr lang="en-GB" sz="1400" b="0" i="0" u="none" strike="noStrike" kern="1200" dirty="0">
              <a:solidFill>
                <a:schemeClr val="tx1"/>
              </a:solidFill>
              <a:effectLst/>
              <a:latin typeface="+mn-lt"/>
              <a:ea typeface="+mn-ea"/>
              <a:cs typeface="+mn-cs"/>
            </a:endParaRPr>
          </a:p>
          <a:p>
            <a:r>
              <a:rPr lang="en-GB" sz="1400" b="0" i="0" u="none" strike="noStrike" kern="1200" dirty="0">
                <a:solidFill>
                  <a:schemeClr val="tx1"/>
                </a:solidFill>
                <a:effectLst/>
                <a:latin typeface="+mn-lt"/>
                <a:ea typeface="+mn-ea"/>
                <a:cs typeface="+mn-cs"/>
              </a:rPr>
              <a:t>We used logistic regression after propensity score matching to assess the effect of cash transfers on these risky sexual behaviours.</a:t>
            </a:r>
          </a:p>
          <a:p>
            <a:endParaRPr lang="en-GB" sz="1400" b="0" i="0" u="none" strike="noStrike" kern="1200" dirty="0">
              <a:solidFill>
                <a:schemeClr val="tx1"/>
              </a:solidFill>
              <a:effectLst/>
              <a:latin typeface="+mn-lt"/>
              <a:ea typeface="+mn-ea"/>
              <a:cs typeface="+mn-cs"/>
            </a:endParaRPr>
          </a:p>
          <a:p>
            <a:pPr marL="285750" indent="-285750">
              <a:buFontTx/>
              <a:buChar char="-"/>
            </a:pPr>
            <a:r>
              <a:rPr lang="en-US" sz="1400" b="0" dirty="0"/>
              <a:t>Transactional sexual exploitation’ was sex in exchange for food, shelter, school fees, transport or money</a:t>
            </a:r>
          </a:p>
          <a:p>
            <a:pPr marL="285750" indent="-285750">
              <a:buFontTx/>
              <a:buChar char="-"/>
            </a:pPr>
            <a:r>
              <a:rPr lang="en-US" sz="1400" b="0" dirty="0"/>
              <a:t>‘age-disparate sex’ was having a sexual partner more than 5 years older than the adolescent </a:t>
            </a:r>
          </a:p>
          <a:p>
            <a:pPr marL="285750" indent="-285750">
              <a:buFontTx/>
              <a:buChar char="-"/>
            </a:pPr>
            <a:endParaRPr lang="en-US" sz="1400" b="0" dirty="0"/>
          </a:p>
          <a:p>
            <a:pPr marL="285750" indent="-285750">
              <a:buFontTx/>
              <a:buChar char="-"/>
            </a:pPr>
            <a:endParaRPr lang="en-US" sz="1400" b="0" dirty="0"/>
          </a:p>
          <a:p>
            <a:pPr marL="285750" indent="-285750">
              <a:buFontTx/>
              <a:buChar char="-"/>
            </a:pPr>
            <a:endParaRPr lang="en-US" sz="1400" b="0" dirty="0"/>
          </a:p>
          <a:p>
            <a:pPr marL="285750" indent="-285750">
              <a:buFontTx/>
              <a:buChar char="-"/>
            </a:pPr>
            <a:r>
              <a:rPr lang="en-US" sz="1400" b="0" dirty="0"/>
              <a:t>‘past-year initiation of adolescent sexual activity’ was first having vaginal or anal sex, with a partner of either sex in the past 12 months; </a:t>
            </a:r>
          </a:p>
          <a:p>
            <a:pPr marL="285750" indent="-285750">
              <a:buFontTx/>
              <a:buChar char="-"/>
            </a:pPr>
            <a:r>
              <a:rPr lang="en-US" sz="1400" b="0" dirty="0"/>
              <a:t>‘unprotected sex’ was ‘sometimes’ ‘rarely’ or ‘never’ using condoms when having sex in the past year (versus ‘always’ using condoms or no sexual activity); </a:t>
            </a:r>
          </a:p>
          <a:p>
            <a:pPr marL="285750" indent="-285750">
              <a:buFontTx/>
              <a:buChar char="-"/>
            </a:pPr>
            <a:r>
              <a:rPr lang="en-US" sz="1400" b="0" dirty="0"/>
              <a:t>‘multiple sexual partners’ was having more than two past-year partners</a:t>
            </a:r>
          </a:p>
          <a:p>
            <a:pPr marL="285750" indent="-285750">
              <a:buFontTx/>
              <a:buChar char="-"/>
            </a:pPr>
            <a:r>
              <a:rPr lang="en-US" sz="1400" b="0" dirty="0"/>
              <a:t>‘casual partners’ was having ‘one-night stands’ or sexual partners who were not regular boyfriends/girlfriends; </a:t>
            </a:r>
          </a:p>
          <a:p>
            <a:pPr marL="285750" indent="-285750">
              <a:buFontTx/>
              <a:buChar char="-"/>
            </a:pPr>
            <a:r>
              <a:rPr lang="en-US" sz="1400" b="0" dirty="0"/>
              <a:t>‘sex whilst using substances’ was having sex whilst drunk or using any drug (e</a:t>
            </a:r>
          </a:p>
        </p:txBody>
      </p:sp>
      <p:sp>
        <p:nvSpPr>
          <p:cNvPr id="4" name="Slide Number Placeholder 3"/>
          <p:cNvSpPr>
            <a:spLocks noGrp="1"/>
          </p:cNvSpPr>
          <p:nvPr>
            <p:ph type="sldNum" sz="quarter" idx="5"/>
          </p:nvPr>
        </p:nvSpPr>
        <p:spPr/>
        <p:txBody>
          <a:bodyPr/>
          <a:lstStyle/>
          <a:p>
            <a:fld id="{36ED7E11-2B21-5C4E-95CC-B6EC15B35336}" type="slidenum">
              <a:rPr lang="en-US" smtClean="0"/>
              <a:t>9</a:t>
            </a:fld>
            <a:endParaRPr lang="en-US"/>
          </a:p>
        </p:txBody>
      </p:sp>
    </p:spTree>
    <p:extLst>
      <p:ext uri="{BB962C8B-B14F-4D97-AF65-F5344CB8AC3E}">
        <p14:creationId xmlns:p14="http://schemas.microsoft.com/office/powerpoint/2010/main" val="254330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CF4F78-FCAF-AE4B-9D87-4B552712C648}"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265244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F4F78-FCAF-AE4B-9D87-4B552712C648}"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398738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F4F78-FCAF-AE4B-9D87-4B552712C648}"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11828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F4F78-FCAF-AE4B-9D87-4B552712C648}"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403546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F4F78-FCAF-AE4B-9D87-4B552712C648}"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302351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F4F78-FCAF-AE4B-9D87-4B552712C648}"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16855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F4F78-FCAF-AE4B-9D87-4B552712C648}"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184111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F4F78-FCAF-AE4B-9D87-4B552712C648}"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412412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F4F78-FCAF-AE4B-9D87-4B552712C648}"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422129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F4F78-FCAF-AE4B-9D87-4B552712C648}"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369619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F4F78-FCAF-AE4B-9D87-4B552712C648}"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88C8A-C8A5-4C4A-B877-234AF3691297}" type="slidenum">
              <a:rPr lang="en-US" smtClean="0"/>
              <a:t>‹#›</a:t>
            </a:fld>
            <a:endParaRPr lang="en-US"/>
          </a:p>
        </p:txBody>
      </p:sp>
    </p:spTree>
    <p:extLst>
      <p:ext uri="{BB962C8B-B14F-4D97-AF65-F5344CB8AC3E}">
        <p14:creationId xmlns:p14="http://schemas.microsoft.com/office/powerpoint/2010/main" val="162964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F4F78-FCAF-AE4B-9D87-4B552712C648}"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88C8A-C8A5-4C4A-B877-234AF3691297}" type="slidenum">
              <a:rPr lang="en-US" smtClean="0"/>
              <a:t>‹#›</a:t>
            </a:fld>
            <a:endParaRPr lang="en-US"/>
          </a:p>
        </p:txBody>
      </p:sp>
    </p:spTree>
    <p:extLst>
      <p:ext uri="{BB962C8B-B14F-4D97-AF65-F5344CB8AC3E}">
        <p14:creationId xmlns:p14="http://schemas.microsoft.com/office/powerpoint/2010/main" val="212718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tiff"/></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www.unaids.org/sites/default/files/media_asset/jc1767_iasc_doc_en_0.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youngcarers.org.za/" TargetMode="External"/><Relationship Id="rId7" Type="http://schemas.openxmlformats.org/officeDocument/2006/relationships/hyperlink" Target="mailto:elona.toska@uct.ac.za"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mailto:lucie.cluver@spi.ox.ac.uk" TargetMode="External"/><Relationship Id="rId5" Type="http://schemas.openxmlformats.org/officeDocument/2006/relationships/hyperlink" Target="mailto:camille.wittesaele@spi.ox.ac.uk" TargetMode="External"/><Relationship Id="rId4" Type="http://schemas.openxmlformats.org/officeDocument/2006/relationships/hyperlink" Target="http://www.mzantsiwakho.or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18" Type="http://schemas.openxmlformats.org/officeDocument/2006/relationships/image" Target="../media/image57.jpg"/><Relationship Id="rId26" Type="http://schemas.openxmlformats.org/officeDocument/2006/relationships/image" Target="../media/image65.png"/><Relationship Id="rId3" Type="http://schemas.openxmlformats.org/officeDocument/2006/relationships/image" Target="../media/image42.jpeg"/><Relationship Id="rId21" Type="http://schemas.openxmlformats.org/officeDocument/2006/relationships/image" Target="../media/image60.png"/><Relationship Id="rId7" Type="http://schemas.openxmlformats.org/officeDocument/2006/relationships/image" Target="../media/image46.jpe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jpeg"/><Relationship Id="rId2" Type="http://schemas.openxmlformats.org/officeDocument/2006/relationships/notesSlide" Target="../notesSlides/notesSlide24.xml"/><Relationship Id="rId16" Type="http://schemas.openxmlformats.org/officeDocument/2006/relationships/image" Target="../media/image55.gif"/><Relationship Id="rId20" Type="http://schemas.openxmlformats.org/officeDocument/2006/relationships/image" Target="../media/image59.png"/><Relationship Id="rId29"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jpeg"/><Relationship Id="rId24" Type="http://schemas.openxmlformats.org/officeDocument/2006/relationships/image" Target="../media/image63.png"/><Relationship Id="rId32" Type="http://schemas.openxmlformats.org/officeDocument/2006/relationships/image" Target="../media/image70.jpeg"/><Relationship Id="rId5" Type="http://schemas.openxmlformats.org/officeDocument/2006/relationships/image" Target="../media/image44.tiff"/><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png"/><Relationship Id="rId31" Type="http://schemas.openxmlformats.org/officeDocument/2006/relationships/image" Target="../media/image5.tiff"/><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jpeg"/><Relationship Id="rId30"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mentimeter.com/s/609b35a28f835a0df58602e3448dd271/68085c95b43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52C5-DB6C-2346-AA30-52056DAC7BA4}"/>
              </a:ext>
            </a:extLst>
          </p:cNvPr>
          <p:cNvSpPr>
            <a:spLocks noGrp="1"/>
          </p:cNvSpPr>
          <p:nvPr>
            <p:ph type="ctrTitle"/>
          </p:nvPr>
        </p:nvSpPr>
        <p:spPr>
          <a:xfrm>
            <a:off x="1111250" y="2279106"/>
            <a:ext cx="9969500" cy="1617083"/>
          </a:xfrm>
        </p:spPr>
        <p:txBody>
          <a:bodyPr anchor="ctr">
            <a:normAutofit fontScale="90000"/>
          </a:bodyPr>
          <a:lstStyle/>
          <a:p>
            <a:r>
              <a:rPr lang="en-US" sz="4900" dirty="0"/>
              <a:t>HIV-Sensitive Social Protection: Harnessing SDGs for people living with HIV</a:t>
            </a:r>
            <a:endParaRPr lang="en-US" dirty="0">
              <a:solidFill>
                <a:schemeClr val="bg2">
                  <a:lumMod val="90000"/>
                </a:schemeClr>
              </a:solidFill>
            </a:endParaRPr>
          </a:p>
        </p:txBody>
      </p:sp>
      <p:sp>
        <p:nvSpPr>
          <p:cNvPr id="3" name="Subtitle 2">
            <a:extLst>
              <a:ext uri="{FF2B5EF4-FFF2-40B4-BE49-F238E27FC236}">
                <a16:creationId xmlns:a16="http://schemas.microsoft.com/office/drawing/2014/main" id="{D661D32F-BAAD-A54C-A467-116BED0CE202}"/>
              </a:ext>
            </a:extLst>
          </p:cNvPr>
          <p:cNvSpPr>
            <a:spLocks noGrp="1"/>
          </p:cNvSpPr>
          <p:nvPr>
            <p:ph type="subTitle" idx="1"/>
          </p:nvPr>
        </p:nvSpPr>
        <p:spPr>
          <a:xfrm>
            <a:off x="765905" y="4293522"/>
            <a:ext cx="10668000" cy="908590"/>
          </a:xfrm>
        </p:spPr>
        <p:txBody>
          <a:bodyPr anchor="b">
            <a:normAutofit/>
          </a:bodyPr>
          <a:lstStyle/>
          <a:p>
            <a:r>
              <a:rPr lang="en-US" dirty="0"/>
              <a:t>Camille Wittesaele – Department of Social Policy &amp; Intervention, Oxford University</a:t>
            </a:r>
          </a:p>
          <a:p>
            <a:r>
              <a:rPr lang="en-US" dirty="0">
                <a:solidFill>
                  <a:schemeClr val="bg2">
                    <a:lumMod val="90000"/>
                  </a:schemeClr>
                </a:solidFill>
              </a:rPr>
              <a:t>WFP SATELLITE SYMPOSIUM | ICASA CONFERENCE</a:t>
            </a:r>
            <a:endParaRPr lang="en-US" dirty="0"/>
          </a:p>
        </p:txBody>
      </p:sp>
      <p:pic>
        <p:nvPicPr>
          <p:cNvPr id="5" name="Picture 4">
            <a:extLst>
              <a:ext uri="{FF2B5EF4-FFF2-40B4-BE49-F238E27FC236}">
                <a16:creationId xmlns:a16="http://schemas.microsoft.com/office/drawing/2014/main" id="{1E195C34-36F5-3441-9A7C-56599CC077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323" y="5342500"/>
            <a:ext cx="2201698" cy="1554140"/>
          </a:xfrm>
          <a:prstGeom prst="rect">
            <a:avLst/>
          </a:prstGeom>
        </p:spPr>
      </p:pic>
      <p:pic>
        <p:nvPicPr>
          <p:cNvPr id="9" name="Picture 8">
            <a:extLst>
              <a:ext uri="{FF2B5EF4-FFF2-40B4-BE49-F238E27FC236}">
                <a16:creationId xmlns:a16="http://schemas.microsoft.com/office/drawing/2014/main" id="{6374236E-4924-454C-A923-F5BEC97E80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7316" y="5342500"/>
            <a:ext cx="2100871" cy="1515460"/>
          </a:xfrm>
          <a:prstGeom prst="rect">
            <a:avLst/>
          </a:prstGeom>
        </p:spPr>
      </p:pic>
      <p:pic>
        <p:nvPicPr>
          <p:cNvPr id="11" name="Picture 10">
            <a:extLst>
              <a:ext uri="{FF2B5EF4-FFF2-40B4-BE49-F238E27FC236}">
                <a16:creationId xmlns:a16="http://schemas.microsoft.com/office/drawing/2014/main" id="{029D29CC-33E6-8A4D-BA73-18E87C97A7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196" y="251896"/>
            <a:ext cx="1515953" cy="1515953"/>
          </a:xfrm>
          <a:prstGeom prst="rect">
            <a:avLst/>
          </a:prstGeom>
        </p:spPr>
      </p:pic>
      <p:pic>
        <p:nvPicPr>
          <p:cNvPr id="13" name="Picture 12">
            <a:extLst>
              <a:ext uri="{FF2B5EF4-FFF2-40B4-BE49-F238E27FC236}">
                <a16:creationId xmlns:a16="http://schemas.microsoft.com/office/drawing/2014/main" id="{3F1972AD-B00C-6642-A971-B568A90864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02095" y="251895"/>
            <a:ext cx="1531810" cy="1515953"/>
          </a:xfrm>
          <a:prstGeom prst="rect">
            <a:avLst/>
          </a:prstGeom>
        </p:spPr>
      </p:pic>
      <p:pic>
        <p:nvPicPr>
          <p:cNvPr id="14" name="Picture 13">
            <a:extLst>
              <a:ext uri="{FF2B5EF4-FFF2-40B4-BE49-F238E27FC236}">
                <a16:creationId xmlns:a16="http://schemas.microsoft.com/office/drawing/2014/main" id="{6393EA38-AD27-1E49-AEC9-8C483F41C5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30227" y="365819"/>
            <a:ext cx="2931546" cy="1288104"/>
          </a:xfrm>
          <a:prstGeom prst="rect">
            <a:avLst/>
          </a:prstGeom>
        </p:spPr>
      </p:pic>
      <p:pic>
        <p:nvPicPr>
          <p:cNvPr id="6" name="Picture 5" descr="A picture containing dark, clock&#10;&#10;Description automatically generated">
            <a:extLst>
              <a:ext uri="{FF2B5EF4-FFF2-40B4-BE49-F238E27FC236}">
                <a16:creationId xmlns:a16="http://schemas.microsoft.com/office/drawing/2014/main" id="{36008D6D-F2C9-DD40-BB4C-7FBF2B3462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68119" y="5240878"/>
            <a:ext cx="1655762" cy="1655762"/>
          </a:xfrm>
          <a:prstGeom prst="rect">
            <a:avLst/>
          </a:prstGeom>
        </p:spPr>
      </p:pic>
    </p:spTree>
    <p:extLst>
      <p:ext uri="{BB962C8B-B14F-4D97-AF65-F5344CB8AC3E}">
        <p14:creationId xmlns:p14="http://schemas.microsoft.com/office/powerpoint/2010/main" val="417465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94C4E3E2-8EF0-EA4A-94B6-63085373DC64}"/>
              </a:ext>
            </a:extLst>
          </p:cNvPr>
          <p:cNvSpPr txBox="1">
            <a:spLocks/>
          </p:cNvSpPr>
          <p:nvPr/>
        </p:nvSpPr>
        <p:spPr>
          <a:xfrm>
            <a:off x="3515259" y="1771773"/>
            <a:ext cx="2509675" cy="816292"/>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dirty="0"/>
              <a:t>Cash alone: OR .63</a:t>
            </a:r>
          </a:p>
          <a:p>
            <a:pPr marL="0" indent="0" algn="just">
              <a:buNone/>
            </a:pPr>
            <a:r>
              <a:rPr lang="en-US" sz="2000" dirty="0"/>
              <a:t>Cash plus care: OR .55</a:t>
            </a:r>
          </a:p>
        </p:txBody>
      </p:sp>
      <p:graphicFrame>
        <p:nvGraphicFramePr>
          <p:cNvPr id="14" name="Chart 13">
            <a:extLst>
              <a:ext uri="{FF2B5EF4-FFF2-40B4-BE49-F238E27FC236}">
                <a16:creationId xmlns:a16="http://schemas.microsoft.com/office/drawing/2014/main" id="{A4E7E6B8-8F20-CF4F-BE66-1908965AEE28}"/>
              </a:ext>
            </a:extLst>
          </p:cNvPr>
          <p:cNvGraphicFramePr>
            <a:graphicFrameLocks/>
          </p:cNvGraphicFramePr>
          <p:nvPr>
            <p:extLst>
              <p:ext uri="{D42A27DB-BD31-4B8C-83A1-F6EECF244321}">
                <p14:modId xmlns:p14="http://schemas.microsoft.com/office/powerpoint/2010/main" val="1899473977"/>
              </p:ext>
            </p:extLst>
          </p:nvPr>
        </p:nvGraphicFramePr>
        <p:xfrm>
          <a:off x="1957083" y="1532629"/>
          <a:ext cx="4213275" cy="485384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6BAAF515-8A53-6B48-BA9F-22B689E0A01B}"/>
              </a:ext>
            </a:extLst>
          </p:cNvPr>
          <p:cNvSpPr/>
          <p:nvPr/>
        </p:nvSpPr>
        <p:spPr>
          <a:xfrm>
            <a:off x="3484293" y="6375540"/>
            <a:ext cx="8707707" cy="338554"/>
          </a:xfrm>
          <a:prstGeom prst="rect">
            <a:avLst/>
          </a:prstGeom>
        </p:spPr>
        <p:txBody>
          <a:bodyPr wrap="square">
            <a:spAutoFit/>
          </a:bodyPr>
          <a:lstStyle/>
          <a:p>
            <a:pPr algn="r"/>
            <a:r>
              <a:rPr lang="en-GB" sz="1600" i="1" dirty="0"/>
              <a:t>Cluver, </a:t>
            </a:r>
            <a:r>
              <a:rPr lang="en-GB" sz="1600" i="1" dirty="0" err="1"/>
              <a:t>Orkin</a:t>
            </a:r>
            <a:r>
              <a:rPr lang="en-GB" sz="1600" i="1" dirty="0"/>
              <a:t>, Boyes, </a:t>
            </a:r>
            <a:r>
              <a:rPr lang="en-GB" sz="1600" i="1" dirty="0" err="1"/>
              <a:t>Sherr</a:t>
            </a:r>
            <a:r>
              <a:rPr lang="en-GB" sz="1600" i="1" dirty="0"/>
              <a:t> (2014). AIDS.</a:t>
            </a:r>
          </a:p>
        </p:txBody>
      </p:sp>
      <p:graphicFrame>
        <p:nvGraphicFramePr>
          <p:cNvPr id="16" name="Chart 15">
            <a:extLst>
              <a:ext uri="{FF2B5EF4-FFF2-40B4-BE49-F238E27FC236}">
                <a16:creationId xmlns:a16="http://schemas.microsoft.com/office/drawing/2014/main" id="{27BFAC90-B915-9248-BBA4-0CCAF8B0B06A}"/>
              </a:ext>
            </a:extLst>
          </p:cNvPr>
          <p:cNvGraphicFramePr>
            <a:graphicFrameLocks/>
          </p:cNvGraphicFramePr>
          <p:nvPr>
            <p:extLst>
              <p:ext uri="{D42A27DB-BD31-4B8C-83A1-F6EECF244321}">
                <p14:modId xmlns:p14="http://schemas.microsoft.com/office/powerpoint/2010/main" val="977316751"/>
              </p:ext>
            </p:extLst>
          </p:nvPr>
        </p:nvGraphicFramePr>
        <p:xfrm>
          <a:off x="6024933" y="1322550"/>
          <a:ext cx="3859295" cy="4751455"/>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4">
            <a:extLst>
              <a:ext uri="{FF2B5EF4-FFF2-40B4-BE49-F238E27FC236}">
                <a16:creationId xmlns:a16="http://schemas.microsoft.com/office/drawing/2014/main" id="{C69FB35A-F724-F946-82FB-393FEB7155A1}"/>
              </a:ext>
            </a:extLst>
          </p:cNvPr>
          <p:cNvSpPr txBox="1">
            <a:spLocks/>
          </p:cNvSpPr>
          <p:nvPr/>
        </p:nvSpPr>
        <p:spPr>
          <a:xfrm>
            <a:off x="7497214" y="1767138"/>
            <a:ext cx="2569864" cy="856702"/>
          </a:xfrm>
          <a:prstGeom prst="rect">
            <a:avLst/>
          </a:prstGeom>
          <a:ln>
            <a:solidFill>
              <a:srgbClr val="000000"/>
            </a:solid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dirty="0"/>
              <a:t>Cash alone: no effect</a:t>
            </a:r>
          </a:p>
          <a:p>
            <a:pPr marL="0" indent="0" algn="just">
              <a:buNone/>
            </a:pPr>
            <a:r>
              <a:rPr lang="en-US" sz="2000" dirty="0"/>
              <a:t>Cash plus care: OR .50</a:t>
            </a:r>
          </a:p>
          <a:p>
            <a:pPr marL="0" indent="0" algn="just">
              <a:buNone/>
            </a:pPr>
            <a:endParaRPr lang="en-US" sz="2000" dirty="0">
              <a:solidFill>
                <a:srgbClr val="0000FF"/>
              </a:solidFill>
            </a:endParaRPr>
          </a:p>
        </p:txBody>
      </p:sp>
      <p:sp>
        <p:nvSpPr>
          <p:cNvPr id="8" name="Title 1">
            <a:extLst>
              <a:ext uri="{FF2B5EF4-FFF2-40B4-BE49-F238E27FC236}">
                <a16:creationId xmlns:a16="http://schemas.microsoft.com/office/drawing/2014/main" id="{0363DEA7-F3BF-3E4D-A84A-C6D0D5D02165}"/>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Cash + care reduces adolescent HIV risk incidence (n=3500) </a:t>
            </a:r>
          </a:p>
        </p:txBody>
      </p:sp>
    </p:spTree>
    <p:extLst>
      <p:ext uri="{BB962C8B-B14F-4D97-AF65-F5344CB8AC3E}">
        <p14:creationId xmlns:p14="http://schemas.microsoft.com/office/powerpoint/2010/main" val="294962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itle 4"/>
          <p:cNvSpPr>
            <a:spLocks noGrp="1"/>
          </p:cNvSpPr>
          <p:nvPr>
            <p:ph idx="1"/>
          </p:nvPr>
        </p:nvSpPr>
        <p:spPr>
          <a:xfrm>
            <a:off x="5801418" y="1917058"/>
            <a:ext cx="6390582" cy="3613469"/>
          </a:xfrm>
        </p:spPr>
        <p:txBody>
          <a:bodyPr>
            <a:noAutofit/>
          </a:bodyPr>
          <a:lstStyle/>
          <a:p>
            <a:pPr marL="57150" indent="0">
              <a:spcBef>
                <a:spcPts val="0"/>
              </a:spcBef>
              <a:buNone/>
              <a:defRPr/>
            </a:pPr>
            <a:r>
              <a:rPr lang="en-US" dirty="0"/>
              <a:t>3 - wave of adolescent cohort</a:t>
            </a:r>
          </a:p>
          <a:p>
            <a:pPr marL="57150" indent="0">
              <a:spcBef>
                <a:spcPts val="0"/>
              </a:spcBef>
              <a:buNone/>
              <a:defRPr/>
            </a:pPr>
            <a:r>
              <a:rPr lang="en-US" dirty="0">
                <a:solidFill>
                  <a:srgbClr val="000000"/>
                </a:solidFill>
              </a:rPr>
              <a:t>1000 adolescents living with HIV</a:t>
            </a:r>
          </a:p>
          <a:p>
            <a:pPr marL="57150" indent="0">
              <a:spcBef>
                <a:spcPts val="0"/>
              </a:spcBef>
              <a:buNone/>
              <a:defRPr/>
            </a:pPr>
            <a:r>
              <a:rPr lang="en-US" dirty="0">
                <a:solidFill>
                  <a:srgbClr val="000000"/>
                </a:solidFill>
              </a:rPr>
              <a:t>500 HIV-uninfected</a:t>
            </a:r>
          </a:p>
          <a:p>
            <a:pPr marL="57150" indent="0">
              <a:spcBef>
                <a:spcPts val="0"/>
              </a:spcBef>
              <a:buNone/>
              <a:defRPr/>
            </a:pPr>
            <a:endParaRPr lang="en-US" b="1" dirty="0">
              <a:solidFill>
                <a:srgbClr val="000000"/>
              </a:solidFill>
            </a:endParaRPr>
          </a:p>
          <a:p>
            <a:pPr marL="0" indent="0">
              <a:spcBef>
                <a:spcPts val="0"/>
              </a:spcBef>
              <a:buNone/>
              <a:defRPr/>
            </a:pPr>
            <a:r>
              <a:rPr lang="en-US" dirty="0">
                <a:solidFill>
                  <a:srgbClr val="000000"/>
                </a:solidFill>
              </a:rPr>
              <a:t>Eastern Cape health district, South Africa</a:t>
            </a:r>
          </a:p>
          <a:p>
            <a:pPr marL="0" indent="0">
              <a:spcBef>
                <a:spcPts val="0"/>
              </a:spcBef>
              <a:buNone/>
              <a:defRPr/>
            </a:pPr>
            <a:r>
              <a:rPr lang="en-US" dirty="0">
                <a:solidFill>
                  <a:srgbClr val="000000"/>
                </a:solidFill>
              </a:rPr>
              <a:t>Every adolescent ever initiated ART </a:t>
            </a:r>
          </a:p>
          <a:p>
            <a:pPr marL="0" indent="0">
              <a:spcBef>
                <a:spcPts val="0"/>
              </a:spcBef>
              <a:buNone/>
              <a:defRPr/>
            </a:pPr>
            <a:r>
              <a:rPr lang="en-US" dirty="0">
                <a:solidFill>
                  <a:srgbClr val="000000"/>
                </a:solidFill>
              </a:rPr>
              <a:t>72 health facilities, 180 communities</a:t>
            </a:r>
          </a:p>
          <a:p>
            <a:pPr marL="0" indent="0">
              <a:spcBef>
                <a:spcPts val="0"/>
              </a:spcBef>
              <a:buNone/>
              <a:defRPr/>
            </a:pPr>
            <a:r>
              <a:rPr lang="en-US" dirty="0">
                <a:solidFill>
                  <a:srgbClr val="000000"/>
                </a:solidFill>
              </a:rPr>
              <a:t>Clinical data, questionnaires</a:t>
            </a:r>
          </a:p>
          <a:p>
            <a:pPr marL="0" indent="0">
              <a:spcBef>
                <a:spcPts val="0"/>
              </a:spcBef>
              <a:buNone/>
              <a:defRPr/>
            </a:pPr>
            <a:r>
              <a:rPr lang="en-US" dirty="0"/>
              <a:t>94% 3-year retention</a:t>
            </a:r>
          </a:p>
        </p:txBody>
      </p:sp>
      <p:sp>
        <p:nvSpPr>
          <p:cNvPr id="5" name="Rectangle 4"/>
          <p:cNvSpPr/>
          <p:nvPr/>
        </p:nvSpPr>
        <p:spPr>
          <a:xfrm>
            <a:off x="6987143" y="6299320"/>
            <a:ext cx="5204857" cy="369332"/>
          </a:xfrm>
          <a:prstGeom prst="rect">
            <a:avLst/>
          </a:prstGeom>
        </p:spPr>
        <p:txBody>
          <a:bodyPr wrap="square">
            <a:spAutoFit/>
          </a:bodyPr>
          <a:lstStyle/>
          <a:p>
            <a:r>
              <a:rPr lang="en-GB" i="1" dirty="0">
                <a:ea typeface="Times New Roman" charset="0"/>
              </a:rPr>
              <a:t>Cluver, L, </a:t>
            </a:r>
            <a:r>
              <a:rPr lang="en-GB" i="1" dirty="0" err="1">
                <a:ea typeface="Times New Roman" charset="0"/>
              </a:rPr>
              <a:t>Toska</a:t>
            </a:r>
            <a:r>
              <a:rPr lang="en-GB" i="1" dirty="0">
                <a:ea typeface="Times New Roman" charset="0"/>
              </a:rPr>
              <a:t>, E, Orkin, M et al (2016). AIDS Care</a:t>
            </a:r>
            <a:r>
              <a:rPr lang="en-GB" i="1" dirty="0"/>
              <a:t> </a:t>
            </a:r>
            <a:endParaRPr lang="en-US" i="1" dirty="0"/>
          </a:p>
        </p:txBody>
      </p:sp>
      <p:pic>
        <p:nvPicPr>
          <p:cNvPr id="10" name="Picture 9">
            <a:extLst>
              <a:ext uri="{FF2B5EF4-FFF2-40B4-BE49-F238E27FC236}">
                <a16:creationId xmlns:a16="http://schemas.microsoft.com/office/drawing/2014/main" id="{45535446-F714-7F4D-AB0E-66A4116E6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790" y="1819875"/>
            <a:ext cx="5215381" cy="3762107"/>
          </a:xfrm>
          <a:prstGeom prst="rect">
            <a:avLst/>
          </a:prstGeom>
        </p:spPr>
      </p:pic>
      <p:sp>
        <p:nvSpPr>
          <p:cNvPr id="6" name="Title 1">
            <a:extLst>
              <a:ext uri="{FF2B5EF4-FFF2-40B4-BE49-F238E27FC236}">
                <a16:creationId xmlns:a16="http://schemas.microsoft.com/office/drawing/2014/main" id="{53A7CF35-BC3F-994E-91FA-7DDA1D41BB07}"/>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rPr>
              <a:t>Mzantsi</a:t>
            </a:r>
            <a:r>
              <a:rPr lang="en-US" b="1" dirty="0">
                <a:solidFill>
                  <a:schemeClr val="bg1"/>
                </a:solidFill>
              </a:rPr>
              <a:t> </a:t>
            </a:r>
            <a:r>
              <a:rPr lang="en-US" b="1" dirty="0" err="1">
                <a:solidFill>
                  <a:schemeClr val="bg1"/>
                </a:solidFill>
              </a:rPr>
              <a:t>Wakho</a:t>
            </a:r>
            <a:r>
              <a:rPr lang="en-US" b="1" dirty="0">
                <a:solidFill>
                  <a:schemeClr val="bg1"/>
                </a:solidFill>
              </a:rPr>
              <a:t> (n=1500 adolescents)</a:t>
            </a:r>
          </a:p>
        </p:txBody>
      </p:sp>
    </p:spTree>
    <p:extLst>
      <p:ext uri="{BB962C8B-B14F-4D97-AF65-F5344CB8AC3E}">
        <p14:creationId xmlns:p14="http://schemas.microsoft.com/office/powerpoint/2010/main" val="215607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5BEA09D-97CF-4400-86FF-E8FFDDDBAE7F}"/>
              </a:ext>
            </a:extLst>
          </p:cNvPr>
          <p:cNvGraphicFramePr>
            <a:graphicFrameLocks/>
          </p:cNvGraphicFramePr>
          <p:nvPr>
            <p:extLst>
              <p:ext uri="{D42A27DB-BD31-4B8C-83A1-F6EECF244321}">
                <p14:modId xmlns:p14="http://schemas.microsoft.com/office/powerpoint/2010/main" val="2799230489"/>
              </p:ext>
            </p:extLst>
          </p:nvPr>
        </p:nvGraphicFramePr>
        <p:xfrm>
          <a:off x="1698172" y="1569946"/>
          <a:ext cx="9234332" cy="48836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01A2265-7EC9-4D44-97DF-FFDD2F43E989}"/>
              </a:ext>
            </a:extLst>
          </p:cNvPr>
          <p:cNvSpPr txBox="1"/>
          <p:nvPr/>
        </p:nvSpPr>
        <p:spPr>
          <a:xfrm>
            <a:off x="5434316" y="6453564"/>
            <a:ext cx="6757684" cy="369332"/>
          </a:xfrm>
          <a:prstGeom prst="rect">
            <a:avLst/>
          </a:prstGeom>
          <a:noFill/>
        </p:spPr>
        <p:txBody>
          <a:bodyPr wrap="none" rtlCol="0">
            <a:spAutoFit/>
          </a:bodyPr>
          <a:lstStyle/>
          <a:p>
            <a:pPr algn="r"/>
            <a:r>
              <a:rPr lang="en-ZA" i="1" dirty="0"/>
              <a:t>Toska, Cluver, Boyes, </a:t>
            </a:r>
            <a:r>
              <a:rPr lang="en-ZA" i="1" dirty="0" err="1"/>
              <a:t>Isaacsohn</a:t>
            </a:r>
            <a:r>
              <a:rPr lang="en-ZA" i="1" dirty="0"/>
              <a:t>, Hodes, Sherr (2017) AIDS &amp; Behaviour</a:t>
            </a:r>
          </a:p>
        </p:txBody>
      </p:sp>
      <p:sp>
        <p:nvSpPr>
          <p:cNvPr id="7" name="TextBox 6">
            <a:extLst>
              <a:ext uri="{FF2B5EF4-FFF2-40B4-BE49-F238E27FC236}">
                <a16:creationId xmlns:a16="http://schemas.microsoft.com/office/drawing/2014/main" id="{99BB4DFE-9943-8D4F-9005-982A8B560175}"/>
              </a:ext>
            </a:extLst>
          </p:cNvPr>
          <p:cNvSpPr txBox="1"/>
          <p:nvPr/>
        </p:nvSpPr>
        <p:spPr>
          <a:xfrm>
            <a:off x="0" y="1322230"/>
            <a:ext cx="12192000" cy="523220"/>
          </a:xfrm>
          <a:prstGeom prst="rect">
            <a:avLst/>
          </a:prstGeom>
          <a:solidFill>
            <a:srgbClr val="0C6DB5">
              <a:alpha val="40000"/>
            </a:srgbClr>
          </a:solidFill>
        </p:spPr>
        <p:txBody>
          <a:bodyPr wrap="square" rtlCol="0">
            <a:spAutoFit/>
          </a:bodyPr>
          <a:lstStyle/>
          <a:p>
            <a:r>
              <a:rPr lang="en-US" sz="2800" dirty="0">
                <a:ea typeface="Arial Rounded MT Bold" charset="0"/>
                <a:cs typeface="Arial Rounded MT Bold" charset="0"/>
              </a:rPr>
              <a:t>Cash + care + clinic: positive prevention (n=500)</a:t>
            </a:r>
          </a:p>
        </p:txBody>
      </p:sp>
      <p:sp>
        <p:nvSpPr>
          <p:cNvPr id="8" name="Title 1">
            <a:extLst>
              <a:ext uri="{FF2B5EF4-FFF2-40B4-BE49-F238E27FC236}">
                <a16:creationId xmlns:a16="http://schemas.microsoft.com/office/drawing/2014/main" id="{EC8A1F76-6339-1942-A8B0-45E163D11412}"/>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HIV-sensitive social protection: HIV prevention</a:t>
            </a:r>
          </a:p>
        </p:txBody>
      </p:sp>
    </p:spTree>
    <p:extLst>
      <p:ext uri="{BB962C8B-B14F-4D97-AF65-F5344CB8AC3E}">
        <p14:creationId xmlns:p14="http://schemas.microsoft.com/office/powerpoint/2010/main" val="227403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1802920"/>
            <a:ext cx="9144000" cy="48973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607860" y="6374895"/>
            <a:ext cx="7584140" cy="369332"/>
          </a:xfrm>
          <a:prstGeom prst="rect">
            <a:avLst/>
          </a:prstGeom>
          <a:noFill/>
        </p:spPr>
        <p:txBody>
          <a:bodyPr wrap="square" rtlCol="0">
            <a:spAutoFit/>
          </a:bodyPr>
          <a:lstStyle/>
          <a:p>
            <a:pPr algn="r"/>
            <a:r>
              <a:rPr lang="en-US" i="1" dirty="0"/>
              <a:t>Cluver, </a:t>
            </a:r>
            <a:r>
              <a:rPr lang="en-US" i="1" dirty="0" err="1"/>
              <a:t>Toska</a:t>
            </a:r>
            <a:r>
              <a:rPr lang="en-US" i="1" dirty="0"/>
              <a:t>, </a:t>
            </a:r>
            <a:r>
              <a:rPr lang="en-US" i="1" dirty="0" err="1"/>
              <a:t>Orkin</a:t>
            </a:r>
            <a:r>
              <a:rPr lang="en-US" i="1" dirty="0"/>
              <a:t>, </a:t>
            </a:r>
            <a:r>
              <a:rPr lang="en-US" i="1" dirty="0" err="1"/>
              <a:t>Meinck</a:t>
            </a:r>
            <a:r>
              <a:rPr lang="en-US" i="1" dirty="0"/>
              <a:t>, </a:t>
            </a:r>
            <a:r>
              <a:rPr lang="en-US" i="1" dirty="0" err="1"/>
              <a:t>Hodes</a:t>
            </a:r>
            <a:r>
              <a:rPr lang="en-US" i="1" dirty="0"/>
              <a:t>, </a:t>
            </a:r>
            <a:r>
              <a:rPr lang="en-US" i="1" dirty="0" err="1"/>
              <a:t>Yakubovich</a:t>
            </a:r>
            <a:r>
              <a:rPr lang="en-US" i="1" dirty="0"/>
              <a:t>, </a:t>
            </a:r>
            <a:r>
              <a:rPr lang="en-US" i="1" dirty="0" err="1"/>
              <a:t>Sherr</a:t>
            </a:r>
            <a:r>
              <a:rPr lang="en-US" i="1" dirty="0"/>
              <a:t>, AIDS Care 2016</a:t>
            </a:r>
          </a:p>
        </p:txBody>
      </p:sp>
      <p:sp>
        <p:nvSpPr>
          <p:cNvPr id="7" name="TextBox 6"/>
          <p:cNvSpPr txBox="1"/>
          <p:nvPr/>
        </p:nvSpPr>
        <p:spPr>
          <a:xfrm>
            <a:off x="0" y="1322230"/>
            <a:ext cx="12192000" cy="523220"/>
          </a:xfrm>
          <a:prstGeom prst="rect">
            <a:avLst/>
          </a:prstGeom>
          <a:solidFill>
            <a:srgbClr val="0C6DB5">
              <a:alpha val="40000"/>
            </a:srgbClr>
          </a:solidFill>
        </p:spPr>
        <p:txBody>
          <a:bodyPr wrap="square" rtlCol="0">
            <a:spAutoFit/>
          </a:bodyPr>
          <a:lstStyle/>
          <a:p>
            <a:r>
              <a:rPr lang="en-US" sz="2800" dirty="0">
                <a:ea typeface="Arial Rounded MT Bold" charset="0"/>
                <a:cs typeface="Arial Rounded MT Bold" charset="0"/>
              </a:rPr>
              <a:t>Cash + care + clinic: lower non-adherence (n=1060)</a:t>
            </a:r>
          </a:p>
        </p:txBody>
      </p:sp>
      <p:sp>
        <p:nvSpPr>
          <p:cNvPr id="8" name="Title 1">
            <a:extLst>
              <a:ext uri="{FF2B5EF4-FFF2-40B4-BE49-F238E27FC236}">
                <a16:creationId xmlns:a16="http://schemas.microsoft.com/office/drawing/2014/main" id="{84C691C1-E8F3-434E-8E23-8ADCDC9A8B61}"/>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HIV-sensitive social protection: ART Adherence</a:t>
            </a:r>
          </a:p>
        </p:txBody>
      </p:sp>
    </p:spTree>
    <p:extLst>
      <p:ext uri="{BB962C8B-B14F-4D97-AF65-F5344CB8AC3E}">
        <p14:creationId xmlns:p14="http://schemas.microsoft.com/office/powerpoint/2010/main" val="243544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B5FA0-3120-4440-B489-85BE39A0FAB4}"/>
              </a:ext>
            </a:extLst>
          </p:cNvPr>
          <p:cNvSpPr>
            <a:spLocks noGrp="1"/>
          </p:cNvSpPr>
          <p:nvPr>
            <p:ph type="title"/>
          </p:nvPr>
        </p:nvSpPr>
        <p:spPr>
          <a:xfrm>
            <a:off x="673100" y="993521"/>
            <a:ext cx="7317961" cy="4943475"/>
          </a:xfrm>
        </p:spPr>
        <p:txBody>
          <a:bodyPr>
            <a:normAutofit/>
          </a:bodyPr>
          <a:lstStyle/>
          <a:p>
            <a:r>
              <a:rPr lang="en-US" sz="7200" dirty="0"/>
              <a:t>Accelerators to reach SDG targets for PLHIV</a:t>
            </a:r>
            <a:endParaRPr lang="en-US" sz="7200" b="1" dirty="0"/>
          </a:p>
        </p:txBody>
      </p:sp>
      <p:pic>
        <p:nvPicPr>
          <p:cNvPr id="4" name="Picture 3">
            <a:extLst>
              <a:ext uri="{FF2B5EF4-FFF2-40B4-BE49-F238E27FC236}">
                <a16:creationId xmlns:a16="http://schemas.microsoft.com/office/drawing/2014/main" id="{0C03A6BB-6CE2-4645-BF69-BD336A94EA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4692" y="36258"/>
            <a:ext cx="5414211" cy="6858000"/>
          </a:xfrm>
          <a:prstGeom prst="rect">
            <a:avLst/>
          </a:prstGeom>
        </p:spPr>
      </p:pic>
    </p:spTree>
    <p:extLst>
      <p:ext uri="{BB962C8B-B14F-4D97-AF65-F5344CB8AC3E}">
        <p14:creationId xmlns:p14="http://schemas.microsoft.com/office/powerpoint/2010/main" val="141173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9161EC-79F0-E248-9414-4753B32D7163}"/>
              </a:ext>
            </a:extLst>
          </p:cNvPr>
          <p:cNvSpPr txBox="1"/>
          <p:nvPr/>
        </p:nvSpPr>
        <p:spPr>
          <a:xfrm>
            <a:off x="19179" y="5916799"/>
            <a:ext cx="5855966" cy="923330"/>
          </a:xfrm>
          <a:prstGeom prst="rect">
            <a:avLst/>
          </a:prstGeom>
          <a:noFill/>
        </p:spPr>
        <p:txBody>
          <a:bodyPr wrap="square" rtlCol="0">
            <a:spAutoFit/>
          </a:bodyPr>
          <a:lstStyle/>
          <a:p>
            <a:r>
              <a:rPr lang="en-ZA" i="1" dirty="0"/>
              <a:t>N=1,000 ALHIV marginal effects of logistic regressions controlling for baseline SDG outcome, other potential accelerator, and socio-demographic variables</a:t>
            </a:r>
          </a:p>
        </p:txBody>
      </p:sp>
      <p:grpSp>
        <p:nvGrpSpPr>
          <p:cNvPr id="36" name="Group 35">
            <a:extLst>
              <a:ext uri="{FF2B5EF4-FFF2-40B4-BE49-F238E27FC236}">
                <a16:creationId xmlns:a16="http://schemas.microsoft.com/office/drawing/2014/main" id="{38FA70C6-78D5-B74C-AAF1-EC6126658C33}"/>
              </a:ext>
            </a:extLst>
          </p:cNvPr>
          <p:cNvGrpSpPr/>
          <p:nvPr/>
        </p:nvGrpSpPr>
        <p:grpSpPr>
          <a:xfrm>
            <a:off x="5627886" y="2481498"/>
            <a:ext cx="6741816" cy="4131875"/>
            <a:chOff x="2240020" y="917743"/>
            <a:chExt cx="7390853" cy="4529652"/>
          </a:xfrm>
        </p:grpSpPr>
        <p:grpSp>
          <p:nvGrpSpPr>
            <p:cNvPr id="24" name="Group 23">
              <a:extLst>
                <a:ext uri="{FF2B5EF4-FFF2-40B4-BE49-F238E27FC236}">
                  <a16:creationId xmlns:a16="http://schemas.microsoft.com/office/drawing/2014/main" id="{FC48597A-DF11-4645-9715-3F8BBD59E415}"/>
                </a:ext>
              </a:extLst>
            </p:cNvPr>
            <p:cNvGrpSpPr/>
            <p:nvPr/>
          </p:nvGrpSpPr>
          <p:grpSpPr>
            <a:xfrm>
              <a:off x="5451997" y="2919120"/>
              <a:ext cx="1067093" cy="1067093"/>
              <a:chOff x="6615952" y="4840941"/>
              <a:chExt cx="1470212" cy="1470212"/>
            </a:xfrm>
          </p:grpSpPr>
          <p:grpSp>
            <p:nvGrpSpPr>
              <p:cNvPr id="9" name="Group 8">
                <a:extLst>
                  <a:ext uri="{FF2B5EF4-FFF2-40B4-BE49-F238E27FC236}">
                    <a16:creationId xmlns:a16="http://schemas.microsoft.com/office/drawing/2014/main" id="{57B62609-37CA-3241-9BCC-8448DE548286}"/>
                  </a:ext>
                </a:extLst>
              </p:cNvPr>
              <p:cNvGrpSpPr/>
              <p:nvPr/>
            </p:nvGrpSpPr>
            <p:grpSpPr>
              <a:xfrm>
                <a:off x="6615952" y="4840941"/>
                <a:ext cx="1470212" cy="1470212"/>
                <a:chOff x="4805082" y="3693459"/>
                <a:chExt cx="1470212" cy="1470212"/>
              </a:xfrm>
            </p:grpSpPr>
            <p:sp>
              <p:nvSpPr>
                <p:cNvPr id="10" name="Oval 9">
                  <a:extLst>
                    <a:ext uri="{FF2B5EF4-FFF2-40B4-BE49-F238E27FC236}">
                      <a16:creationId xmlns:a16="http://schemas.microsoft.com/office/drawing/2014/main" id="{17171BF3-005D-9646-A5B5-FDC22DF605BC}"/>
                    </a:ext>
                  </a:extLst>
                </p:cNvPr>
                <p:cNvSpPr>
                  <a:spLocks noChangeAspect="1"/>
                </p:cNvSpPr>
                <p:nvPr/>
              </p:nvSpPr>
              <p:spPr>
                <a:xfrm>
                  <a:off x="4805082" y="3693459"/>
                  <a:ext cx="1470212" cy="1470212"/>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06B2844-CAF6-6B4B-A926-44CA3AB3B587}"/>
                    </a:ext>
                  </a:extLst>
                </p:cNvPr>
                <p:cNvSpPr/>
                <p:nvPr/>
              </p:nvSpPr>
              <p:spPr>
                <a:xfrm rot="19199308">
                  <a:off x="4996142" y="3953328"/>
                  <a:ext cx="1048686" cy="855586"/>
                </a:xfrm>
                <a:prstGeom prst="rect">
                  <a:avLst/>
                </a:prstGeom>
                <a:noFill/>
                <a:ln w="76200">
                  <a:noFill/>
                </a:ln>
              </p:spPr>
              <p:txBody>
                <a:bodyPr wrap="none" lIns="91440" tIns="45720" rIns="91440" bIns="45720">
                  <a:prstTxWarp prst="textArchUp">
                    <a:avLst>
                      <a:gd name="adj" fmla="val 11284332"/>
                    </a:avLst>
                  </a:prstTxWarp>
                  <a:spAutoFit/>
                </a:bodyPr>
                <a:lstStyle/>
                <a:p>
                  <a:pPr algn="ctr"/>
                  <a:r>
                    <a:rPr lang="en-US" sz="5400" b="0" cap="none" spc="0" dirty="0">
                      <a:ln w="0">
                        <a:solidFill>
                          <a:schemeClr val="tx1"/>
                        </a:solidFill>
                      </a:ln>
                      <a:solidFill>
                        <a:schemeClr val="tx1"/>
                      </a:solidFill>
                      <a:latin typeface="Arial" panose="020B0604020202020204" pitchFamily="34" charset="0"/>
                      <a:cs typeface="Arial" panose="020B0604020202020204" pitchFamily="34" charset="0"/>
                    </a:rPr>
                    <a:t>FREE </a:t>
                  </a:r>
                  <a:r>
                    <a:rPr lang="en-US" sz="5400" b="0" cap="none" spc="0" dirty="0">
                      <a:ln w="0">
                        <a:solidFill>
                          <a:schemeClr val="tx1"/>
                        </a:solidFill>
                      </a:ln>
                      <a:latin typeface="Arial" panose="020B0604020202020204" pitchFamily="34" charset="0"/>
                      <a:cs typeface="Arial" panose="020B0604020202020204" pitchFamily="34" charset="0"/>
                    </a:rPr>
                    <a:t>MEALS</a:t>
                  </a:r>
                </a:p>
              </p:txBody>
            </p:sp>
          </p:grpSp>
          <p:pic>
            <p:nvPicPr>
              <p:cNvPr id="21" name="Picture 20">
                <a:extLst>
                  <a:ext uri="{FF2B5EF4-FFF2-40B4-BE49-F238E27FC236}">
                    <a16:creationId xmlns:a16="http://schemas.microsoft.com/office/drawing/2014/main" id="{4E08950D-2D43-E045-AD10-3F9017A031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5127062"/>
                <a:ext cx="873932" cy="1106981"/>
              </a:xfrm>
              <a:prstGeom prst="rect">
                <a:avLst/>
              </a:prstGeom>
            </p:spPr>
          </p:pic>
        </p:grpSp>
        <p:sp>
          <p:nvSpPr>
            <p:cNvPr id="2" name="TextBox 1">
              <a:extLst>
                <a:ext uri="{FF2B5EF4-FFF2-40B4-BE49-F238E27FC236}">
                  <a16:creationId xmlns:a16="http://schemas.microsoft.com/office/drawing/2014/main" id="{687F9CC4-657E-4D49-975B-23DA2DAA65EB}"/>
                </a:ext>
              </a:extLst>
            </p:cNvPr>
            <p:cNvSpPr txBox="1"/>
            <p:nvPr/>
          </p:nvSpPr>
          <p:spPr>
            <a:xfrm>
              <a:off x="6307732" y="917743"/>
              <a:ext cx="1783896"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SCHOOL PROGRESSION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97% (95-99%)</a:t>
              </a:r>
            </a:p>
          </p:txBody>
        </p:sp>
        <p:grpSp>
          <p:nvGrpSpPr>
            <p:cNvPr id="4" name="Group 3">
              <a:extLst>
                <a:ext uri="{FF2B5EF4-FFF2-40B4-BE49-F238E27FC236}">
                  <a16:creationId xmlns:a16="http://schemas.microsoft.com/office/drawing/2014/main" id="{56854E85-A955-0748-BE94-5B733AB8B5F2}"/>
                </a:ext>
              </a:extLst>
            </p:cNvPr>
            <p:cNvGrpSpPr/>
            <p:nvPr/>
          </p:nvGrpSpPr>
          <p:grpSpPr>
            <a:xfrm>
              <a:off x="3038588" y="4224386"/>
              <a:ext cx="2413409" cy="1041400"/>
              <a:chOff x="2633571" y="3657600"/>
              <a:chExt cx="2413409" cy="1041400"/>
            </a:xfrm>
          </p:grpSpPr>
          <p:pic>
            <p:nvPicPr>
              <p:cNvPr id="14" name="Picture 13">
                <a:extLst>
                  <a:ext uri="{FF2B5EF4-FFF2-40B4-BE49-F238E27FC236}">
                    <a16:creationId xmlns:a16="http://schemas.microsoft.com/office/drawing/2014/main" id="{C4B67DF4-42D4-5D4F-8F79-33A17CD704FE}"/>
                  </a:ext>
                </a:extLst>
              </p:cNvPr>
              <p:cNvPicPr>
                <a:picLocks noChangeAspect="1"/>
              </p:cNvPicPr>
              <p:nvPr/>
            </p:nvPicPr>
            <p:blipFill>
              <a:blip r:embed="rId4"/>
              <a:stretch>
                <a:fillRect/>
              </a:stretch>
            </p:blipFill>
            <p:spPr>
              <a:xfrm>
                <a:off x="4005580" y="3657600"/>
                <a:ext cx="1041400" cy="1041400"/>
              </a:xfrm>
              <a:prstGeom prst="rect">
                <a:avLst/>
              </a:prstGeom>
            </p:spPr>
          </p:pic>
          <p:sp>
            <p:nvSpPr>
              <p:cNvPr id="15" name="TextBox 14">
                <a:extLst>
                  <a:ext uri="{FF2B5EF4-FFF2-40B4-BE49-F238E27FC236}">
                    <a16:creationId xmlns:a16="http://schemas.microsoft.com/office/drawing/2014/main" id="{38E60411-99A6-9C46-AA01-2D9B0BD0350E}"/>
                  </a:ext>
                </a:extLst>
              </p:cNvPr>
              <p:cNvSpPr txBox="1"/>
              <p:nvPr/>
            </p:nvSpPr>
            <p:spPr>
              <a:xfrm>
                <a:off x="2633571" y="3960336"/>
                <a:ext cx="1372009"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 HIGH-RISK SEX</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79% (74-84%)</a:t>
                </a:r>
              </a:p>
            </p:txBody>
          </p:sp>
        </p:grpSp>
        <p:pic>
          <p:nvPicPr>
            <p:cNvPr id="8" name="Picture 7">
              <a:extLst>
                <a:ext uri="{FF2B5EF4-FFF2-40B4-BE49-F238E27FC236}">
                  <a16:creationId xmlns:a16="http://schemas.microsoft.com/office/drawing/2014/main" id="{AF026294-798A-F541-9DED-E837B39C6FC5}"/>
                </a:ext>
              </a:extLst>
            </p:cNvPr>
            <p:cNvPicPr>
              <a:picLocks noChangeAspect="1"/>
            </p:cNvPicPr>
            <p:nvPr/>
          </p:nvPicPr>
          <p:blipFill>
            <a:blip r:embed="rId5"/>
            <a:stretch>
              <a:fillRect/>
            </a:stretch>
          </p:blipFill>
          <p:spPr>
            <a:xfrm>
              <a:off x="5464843" y="1301295"/>
              <a:ext cx="1041400" cy="1041400"/>
            </a:xfrm>
            <a:prstGeom prst="rect">
              <a:avLst/>
            </a:prstGeom>
          </p:spPr>
        </p:pic>
        <p:sp>
          <p:nvSpPr>
            <p:cNvPr id="18" name="TextBox 17">
              <a:extLst>
                <a:ext uri="{FF2B5EF4-FFF2-40B4-BE49-F238E27FC236}">
                  <a16:creationId xmlns:a16="http://schemas.microsoft.com/office/drawing/2014/main" id="{6C5D7E13-EDCA-FF4A-8046-1D57CE9613EA}"/>
                </a:ext>
              </a:extLst>
            </p:cNvPr>
            <p:cNvSpPr txBox="1"/>
            <p:nvPr/>
          </p:nvSpPr>
          <p:spPr>
            <a:xfrm>
              <a:off x="7468487" y="4708731"/>
              <a:ext cx="1783896"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HIV CARE RETENTION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78% (69-83%)</a:t>
              </a:r>
            </a:p>
          </p:txBody>
        </p:sp>
        <p:sp>
          <p:nvSpPr>
            <p:cNvPr id="20" name="TextBox 19">
              <a:extLst>
                <a:ext uri="{FF2B5EF4-FFF2-40B4-BE49-F238E27FC236}">
                  <a16:creationId xmlns:a16="http://schemas.microsoft.com/office/drawing/2014/main" id="{C3AAF90B-86EC-DB48-BF37-3A0EFA0D2C5A}"/>
                </a:ext>
              </a:extLst>
            </p:cNvPr>
            <p:cNvSpPr txBox="1"/>
            <p:nvPr/>
          </p:nvSpPr>
          <p:spPr>
            <a:xfrm>
              <a:off x="2240020" y="2425961"/>
              <a:ext cx="1783896"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 COMMUNITY VIOLENCE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57% (52-63%)</a:t>
              </a:r>
            </a:p>
          </p:txBody>
        </p:sp>
        <p:pic>
          <p:nvPicPr>
            <p:cNvPr id="22" name="Picture 21">
              <a:extLst>
                <a:ext uri="{FF2B5EF4-FFF2-40B4-BE49-F238E27FC236}">
                  <a16:creationId xmlns:a16="http://schemas.microsoft.com/office/drawing/2014/main" id="{6143ACA7-FF7A-0249-9CD1-03E213F30A70}"/>
                </a:ext>
              </a:extLst>
            </p:cNvPr>
            <p:cNvPicPr>
              <a:picLocks noChangeAspect="1"/>
            </p:cNvPicPr>
            <p:nvPr/>
          </p:nvPicPr>
          <p:blipFill>
            <a:blip r:embed="rId6"/>
            <a:stretch>
              <a:fillRect/>
            </a:stretch>
          </p:blipFill>
          <p:spPr>
            <a:xfrm>
              <a:off x="7052302" y="2425961"/>
              <a:ext cx="1041400" cy="1041400"/>
            </a:xfrm>
            <a:prstGeom prst="rect">
              <a:avLst/>
            </a:prstGeom>
          </p:spPr>
        </p:pic>
        <p:sp>
          <p:nvSpPr>
            <p:cNvPr id="23" name="TextBox 22">
              <a:extLst>
                <a:ext uri="{FF2B5EF4-FFF2-40B4-BE49-F238E27FC236}">
                  <a16:creationId xmlns:a16="http://schemas.microsoft.com/office/drawing/2014/main" id="{9C2C5D2B-2AC1-664A-9BA2-DC0B0ED17097}"/>
                </a:ext>
              </a:extLst>
            </p:cNvPr>
            <p:cNvSpPr txBox="1"/>
            <p:nvPr/>
          </p:nvSpPr>
          <p:spPr>
            <a:xfrm>
              <a:off x="7846977" y="2848858"/>
              <a:ext cx="1783896"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 ABUSE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43% (37-49%)</a:t>
              </a:r>
            </a:p>
          </p:txBody>
        </p:sp>
        <p:cxnSp>
          <p:nvCxnSpPr>
            <p:cNvPr id="17" name="Straight Connector 16">
              <a:extLst>
                <a:ext uri="{FF2B5EF4-FFF2-40B4-BE49-F238E27FC236}">
                  <a16:creationId xmlns:a16="http://schemas.microsoft.com/office/drawing/2014/main" id="{0DD00E4D-6942-3E41-BE0F-C9469AF7CA42}"/>
                </a:ext>
              </a:extLst>
            </p:cNvPr>
            <p:cNvCxnSpPr>
              <a:cxnSpLocks/>
            </p:cNvCxnSpPr>
            <p:nvPr/>
          </p:nvCxnSpPr>
          <p:spPr>
            <a:xfrm flipH="1" flipV="1">
              <a:off x="4831342" y="3126789"/>
              <a:ext cx="648783" cy="1635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848F380-E3BB-C643-8ED6-6AB2984B600C}"/>
                </a:ext>
              </a:extLst>
            </p:cNvPr>
            <p:cNvPicPr>
              <a:picLocks noChangeAspect="1"/>
            </p:cNvPicPr>
            <p:nvPr/>
          </p:nvPicPr>
          <p:blipFill>
            <a:blip r:embed="rId7"/>
            <a:stretch>
              <a:fillRect/>
            </a:stretch>
          </p:blipFill>
          <p:spPr>
            <a:xfrm>
              <a:off x="3877385" y="2425961"/>
              <a:ext cx="1041400" cy="1041400"/>
            </a:xfrm>
            <a:prstGeom prst="rect">
              <a:avLst/>
            </a:prstGeom>
          </p:spPr>
        </p:pic>
        <p:cxnSp>
          <p:nvCxnSpPr>
            <p:cNvPr id="27" name="Straight Connector 26">
              <a:extLst>
                <a:ext uri="{FF2B5EF4-FFF2-40B4-BE49-F238E27FC236}">
                  <a16:creationId xmlns:a16="http://schemas.microsoft.com/office/drawing/2014/main" id="{38760324-A10D-C442-9B24-A7B2C0C815AD}"/>
                </a:ext>
              </a:extLst>
            </p:cNvPr>
            <p:cNvCxnSpPr>
              <a:cxnSpLocks/>
            </p:cNvCxnSpPr>
            <p:nvPr/>
          </p:nvCxnSpPr>
          <p:spPr>
            <a:xfrm flipH="1" flipV="1">
              <a:off x="5967979" y="2338232"/>
              <a:ext cx="1" cy="575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0406007-EF25-594C-A013-F6C51A6AE5A2}"/>
                </a:ext>
              </a:extLst>
            </p:cNvPr>
            <p:cNvCxnSpPr>
              <a:cxnSpLocks/>
            </p:cNvCxnSpPr>
            <p:nvPr/>
          </p:nvCxnSpPr>
          <p:spPr>
            <a:xfrm flipV="1">
              <a:off x="6514135" y="3164626"/>
              <a:ext cx="592958" cy="1257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CE24E6-40A1-F349-8E32-7F90D311D75E}"/>
                </a:ext>
              </a:extLst>
            </p:cNvPr>
            <p:cNvCxnSpPr>
              <a:cxnSpLocks/>
            </p:cNvCxnSpPr>
            <p:nvPr/>
          </p:nvCxnSpPr>
          <p:spPr>
            <a:xfrm flipH="1">
              <a:off x="5270753" y="3900732"/>
              <a:ext cx="410809" cy="4992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E708C2-C0BA-C347-8C28-C1A01358A229}"/>
                </a:ext>
              </a:extLst>
            </p:cNvPr>
            <p:cNvCxnSpPr>
              <a:cxnSpLocks/>
            </p:cNvCxnSpPr>
            <p:nvPr/>
          </p:nvCxnSpPr>
          <p:spPr>
            <a:xfrm>
              <a:off x="6323420" y="3879285"/>
              <a:ext cx="396439" cy="5207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4A703C6-5FAC-6549-96F6-36D79E242A50}"/>
                </a:ext>
              </a:extLst>
            </p:cNvPr>
            <p:cNvPicPr>
              <a:picLocks noChangeAspect="1"/>
            </p:cNvPicPr>
            <p:nvPr/>
          </p:nvPicPr>
          <p:blipFill>
            <a:blip r:embed="rId8"/>
            <a:stretch>
              <a:fillRect/>
            </a:stretch>
          </p:blipFill>
          <p:spPr>
            <a:xfrm>
              <a:off x="6586393" y="4214463"/>
              <a:ext cx="1041400" cy="1041400"/>
            </a:xfrm>
            <a:prstGeom prst="rect">
              <a:avLst/>
            </a:prstGeom>
          </p:spPr>
        </p:pic>
      </p:grpSp>
      <p:grpSp>
        <p:nvGrpSpPr>
          <p:cNvPr id="5" name="Group 4">
            <a:extLst>
              <a:ext uri="{FF2B5EF4-FFF2-40B4-BE49-F238E27FC236}">
                <a16:creationId xmlns:a16="http://schemas.microsoft.com/office/drawing/2014/main" id="{693C2B65-BDA3-7447-A0F7-ADC08D1AEDA9}"/>
              </a:ext>
            </a:extLst>
          </p:cNvPr>
          <p:cNvGrpSpPr/>
          <p:nvPr/>
        </p:nvGrpSpPr>
        <p:grpSpPr>
          <a:xfrm>
            <a:off x="-136735" y="1482773"/>
            <a:ext cx="6511474" cy="3779955"/>
            <a:chOff x="-32708" y="1197601"/>
            <a:chExt cx="6511474" cy="3779955"/>
          </a:xfrm>
        </p:grpSpPr>
        <p:sp>
          <p:nvSpPr>
            <p:cNvPr id="49" name="Oval 48">
              <a:extLst>
                <a:ext uri="{FF2B5EF4-FFF2-40B4-BE49-F238E27FC236}">
                  <a16:creationId xmlns:a16="http://schemas.microsoft.com/office/drawing/2014/main" id="{E5F48800-3DA7-3845-B8A1-D54B78FD1956}"/>
                </a:ext>
              </a:extLst>
            </p:cNvPr>
            <p:cNvSpPr>
              <a:spLocks noChangeAspect="1"/>
            </p:cNvSpPr>
            <p:nvPr/>
          </p:nvSpPr>
          <p:spPr>
            <a:xfrm>
              <a:off x="2797101" y="2845585"/>
              <a:ext cx="940128" cy="940128"/>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latin typeface="Arial" panose="020B0604020202020204" pitchFamily="34" charset="0"/>
                  <a:cs typeface="Arial" panose="020B0604020202020204" pitchFamily="34" charset="0"/>
                </a:rPr>
                <a:t>No Free meals</a:t>
              </a:r>
            </a:p>
          </p:txBody>
        </p:sp>
        <p:sp>
          <p:nvSpPr>
            <p:cNvPr id="30" name="TextBox 29">
              <a:extLst>
                <a:ext uri="{FF2B5EF4-FFF2-40B4-BE49-F238E27FC236}">
                  <a16:creationId xmlns:a16="http://schemas.microsoft.com/office/drawing/2014/main" id="{A4062A2E-48E6-9A48-A3AD-2EAE15909956}"/>
                </a:ext>
              </a:extLst>
            </p:cNvPr>
            <p:cNvSpPr txBox="1"/>
            <p:nvPr/>
          </p:nvSpPr>
          <p:spPr>
            <a:xfrm>
              <a:off x="3579073" y="1197601"/>
              <a:ext cx="1571644" cy="555292"/>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SCHOOL PROGRESSION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96% (93-98%)</a:t>
              </a:r>
            </a:p>
          </p:txBody>
        </p:sp>
        <p:grpSp>
          <p:nvGrpSpPr>
            <p:cNvPr id="31" name="Group 30">
              <a:extLst>
                <a:ext uri="{FF2B5EF4-FFF2-40B4-BE49-F238E27FC236}">
                  <a16:creationId xmlns:a16="http://schemas.microsoft.com/office/drawing/2014/main" id="{6BBEBAA6-C63B-7E4B-ACCC-7C1A2701B903}"/>
                </a:ext>
              </a:extLst>
            </p:cNvPr>
            <p:cNvGrpSpPr/>
            <p:nvPr/>
          </p:nvGrpSpPr>
          <p:grpSpPr>
            <a:xfrm>
              <a:off x="670845" y="3995548"/>
              <a:ext cx="2126257" cy="917492"/>
              <a:chOff x="2633571" y="3657600"/>
              <a:chExt cx="2413409" cy="1041400"/>
            </a:xfrm>
          </p:grpSpPr>
          <p:pic>
            <p:nvPicPr>
              <p:cNvPr id="47" name="Picture 46">
                <a:extLst>
                  <a:ext uri="{FF2B5EF4-FFF2-40B4-BE49-F238E27FC236}">
                    <a16:creationId xmlns:a16="http://schemas.microsoft.com/office/drawing/2014/main" id="{69774B36-92D5-554D-9A8F-2E42FCB25D8B}"/>
                  </a:ext>
                </a:extLst>
              </p:cNvPr>
              <p:cNvPicPr>
                <a:picLocks noChangeAspect="1"/>
              </p:cNvPicPr>
              <p:nvPr/>
            </p:nvPicPr>
            <p:blipFill>
              <a:blip r:embed="rId4"/>
              <a:stretch>
                <a:fillRect/>
              </a:stretch>
            </p:blipFill>
            <p:spPr>
              <a:xfrm>
                <a:off x="4005580" y="3657600"/>
                <a:ext cx="1041400" cy="1041400"/>
              </a:xfrm>
              <a:prstGeom prst="rect">
                <a:avLst/>
              </a:prstGeom>
            </p:spPr>
          </p:pic>
          <p:sp>
            <p:nvSpPr>
              <p:cNvPr id="48" name="TextBox 47">
                <a:extLst>
                  <a:ext uri="{FF2B5EF4-FFF2-40B4-BE49-F238E27FC236}">
                    <a16:creationId xmlns:a16="http://schemas.microsoft.com/office/drawing/2014/main" id="{EBE50F48-8DAB-474D-982B-5B9D28A8D67F}"/>
                  </a:ext>
                </a:extLst>
              </p:cNvPr>
              <p:cNvSpPr txBox="1"/>
              <p:nvPr/>
            </p:nvSpPr>
            <p:spPr>
              <a:xfrm>
                <a:off x="2633571" y="3960336"/>
                <a:ext cx="1372009" cy="63028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 HIGH-RISK SEX</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73% (67-79%)</a:t>
                </a:r>
              </a:p>
            </p:txBody>
          </p:sp>
        </p:grpSp>
        <p:pic>
          <p:nvPicPr>
            <p:cNvPr id="33" name="Picture 32">
              <a:extLst>
                <a:ext uri="{FF2B5EF4-FFF2-40B4-BE49-F238E27FC236}">
                  <a16:creationId xmlns:a16="http://schemas.microsoft.com/office/drawing/2014/main" id="{D8BD3A00-17AC-6C4F-B4BC-1E1B0A992C28}"/>
                </a:ext>
              </a:extLst>
            </p:cNvPr>
            <p:cNvPicPr>
              <a:picLocks noChangeAspect="1"/>
            </p:cNvPicPr>
            <p:nvPr/>
          </p:nvPicPr>
          <p:blipFill>
            <a:blip r:embed="rId5"/>
            <a:stretch>
              <a:fillRect/>
            </a:stretch>
          </p:blipFill>
          <p:spPr>
            <a:xfrm>
              <a:off x="2808419" y="1420252"/>
              <a:ext cx="917492" cy="917492"/>
            </a:xfrm>
            <a:prstGeom prst="rect">
              <a:avLst/>
            </a:prstGeom>
          </p:spPr>
        </p:pic>
        <p:sp>
          <p:nvSpPr>
            <p:cNvPr id="35" name="TextBox 34">
              <a:extLst>
                <a:ext uri="{FF2B5EF4-FFF2-40B4-BE49-F238E27FC236}">
                  <a16:creationId xmlns:a16="http://schemas.microsoft.com/office/drawing/2014/main" id="{77D7CA8C-C39F-D74C-8946-DC1E8B6C5993}"/>
                </a:ext>
              </a:extLst>
            </p:cNvPr>
            <p:cNvSpPr txBox="1"/>
            <p:nvPr/>
          </p:nvSpPr>
          <p:spPr>
            <a:xfrm>
              <a:off x="4573665" y="4422264"/>
              <a:ext cx="1571644" cy="555292"/>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HIV CARE RETENTION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69% (63-74%)</a:t>
              </a:r>
            </a:p>
          </p:txBody>
        </p:sp>
        <p:sp>
          <p:nvSpPr>
            <p:cNvPr id="37" name="TextBox 36">
              <a:extLst>
                <a:ext uri="{FF2B5EF4-FFF2-40B4-BE49-F238E27FC236}">
                  <a16:creationId xmlns:a16="http://schemas.microsoft.com/office/drawing/2014/main" id="{46E9AD52-E36B-6F47-AD21-81DAA3ED25B9}"/>
                </a:ext>
              </a:extLst>
            </p:cNvPr>
            <p:cNvSpPr txBox="1"/>
            <p:nvPr/>
          </p:nvSpPr>
          <p:spPr>
            <a:xfrm>
              <a:off x="-32708" y="2411103"/>
              <a:ext cx="1571644" cy="555292"/>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 COMMUNITY VIOLENCE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49% (43-55%)</a:t>
              </a:r>
            </a:p>
          </p:txBody>
        </p:sp>
        <p:pic>
          <p:nvPicPr>
            <p:cNvPr id="38" name="Picture 37">
              <a:extLst>
                <a:ext uri="{FF2B5EF4-FFF2-40B4-BE49-F238E27FC236}">
                  <a16:creationId xmlns:a16="http://schemas.microsoft.com/office/drawing/2014/main" id="{6DF64122-5213-4D41-9492-6A6ED23EFBFB}"/>
                </a:ext>
              </a:extLst>
            </p:cNvPr>
            <p:cNvPicPr>
              <a:picLocks noChangeAspect="1"/>
            </p:cNvPicPr>
            <p:nvPr/>
          </p:nvPicPr>
          <p:blipFill>
            <a:blip r:embed="rId6"/>
            <a:stretch>
              <a:fillRect/>
            </a:stretch>
          </p:blipFill>
          <p:spPr>
            <a:xfrm>
              <a:off x="4206999" y="2411103"/>
              <a:ext cx="917492" cy="917492"/>
            </a:xfrm>
            <a:prstGeom prst="rect">
              <a:avLst/>
            </a:prstGeom>
          </p:spPr>
        </p:pic>
        <p:sp>
          <p:nvSpPr>
            <p:cNvPr id="39" name="TextBox 38">
              <a:extLst>
                <a:ext uri="{FF2B5EF4-FFF2-40B4-BE49-F238E27FC236}">
                  <a16:creationId xmlns:a16="http://schemas.microsoft.com/office/drawing/2014/main" id="{C41D5BE3-544B-F446-A6F6-C8D452855542}"/>
                </a:ext>
              </a:extLst>
            </p:cNvPr>
            <p:cNvSpPr txBox="1"/>
            <p:nvPr/>
          </p:nvSpPr>
          <p:spPr>
            <a:xfrm>
              <a:off x="4907122" y="2783683"/>
              <a:ext cx="1571644" cy="393331"/>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 ABUSE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35% (29-41%)</a:t>
              </a:r>
            </a:p>
          </p:txBody>
        </p:sp>
        <p:cxnSp>
          <p:nvCxnSpPr>
            <p:cNvPr id="40" name="Straight Connector 39">
              <a:extLst>
                <a:ext uri="{FF2B5EF4-FFF2-40B4-BE49-F238E27FC236}">
                  <a16:creationId xmlns:a16="http://schemas.microsoft.com/office/drawing/2014/main" id="{AD6B2BE2-4297-D546-AFAC-4523EDC38994}"/>
                </a:ext>
              </a:extLst>
            </p:cNvPr>
            <p:cNvCxnSpPr>
              <a:cxnSpLocks/>
            </p:cNvCxnSpPr>
            <p:nvPr/>
          </p:nvCxnSpPr>
          <p:spPr>
            <a:xfrm flipH="1" flipV="1">
              <a:off x="2250293" y="3028545"/>
              <a:ext cx="571589" cy="144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BE448B14-25BD-CC4E-8C2F-18DBDC30604D}"/>
                </a:ext>
              </a:extLst>
            </p:cNvPr>
            <p:cNvPicPr>
              <a:picLocks noChangeAspect="1"/>
            </p:cNvPicPr>
            <p:nvPr/>
          </p:nvPicPr>
          <p:blipFill>
            <a:blip r:embed="rId7"/>
            <a:stretch>
              <a:fillRect/>
            </a:stretch>
          </p:blipFill>
          <p:spPr>
            <a:xfrm>
              <a:off x="1409840" y="2411103"/>
              <a:ext cx="917492" cy="917492"/>
            </a:xfrm>
            <a:prstGeom prst="rect">
              <a:avLst/>
            </a:prstGeom>
          </p:spPr>
        </p:pic>
        <p:cxnSp>
          <p:nvCxnSpPr>
            <p:cNvPr id="42" name="Straight Connector 41">
              <a:extLst>
                <a:ext uri="{FF2B5EF4-FFF2-40B4-BE49-F238E27FC236}">
                  <a16:creationId xmlns:a16="http://schemas.microsoft.com/office/drawing/2014/main" id="{B4829814-A86E-6F4D-AB16-63FE364145EA}"/>
                </a:ext>
              </a:extLst>
            </p:cNvPr>
            <p:cNvCxnSpPr>
              <a:cxnSpLocks/>
            </p:cNvCxnSpPr>
            <p:nvPr/>
          </p:nvCxnSpPr>
          <p:spPr>
            <a:xfrm flipH="1" flipV="1">
              <a:off x="3251691" y="2333812"/>
              <a:ext cx="1" cy="5067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920408-2B9C-6149-97AA-8BCC39F30AAD}"/>
                </a:ext>
              </a:extLst>
            </p:cNvPr>
            <p:cNvCxnSpPr>
              <a:cxnSpLocks/>
            </p:cNvCxnSpPr>
            <p:nvPr/>
          </p:nvCxnSpPr>
          <p:spPr>
            <a:xfrm flipV="1">
              <a:off x="3732864" y="3061880"/>
              <a:ext cx="522407" cy="1107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07B32DA-BFF2-EE48-82E5-DA0C985635B7}"/>
                </a:ext>
              </a:extLst>
            </p:cNvPr>
            <p:cNvCxnSpPr>
              <a:cxnSpLocks/>
            </p:cNvCxnSpPr>
            <p:nvPr/>
          </p:nvCxnSpPr>
          <p:spPr>
            <a:xfrm flipH="1">
              <a:off x="2637422" y="3710403"/>
              <a:ext cx="361930" cy="4398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EE8F94-713F-2641-A850-CE911452A0E8}"/>
                </a:ext>
              </a:extLst>
            </p:cNvPr>
            <p:cNvCxnSpPr>
              <a:cxnSpLocks/>
            </p:cNvCxnSpPr>
            <p:nvPr/>
          </p:nvCxnSpPr>
          <p:spPr>
            <a:xfrm>
              <a:off x="3564841" y="3691508"/>
              <a:ext cx="349270" cy="4587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A0E7D22D-4B33-E447-95E8-E9B85C2F318C}"/>
                </a:ext>
              </a:extLst>
            </p:cNvPr>
            <p:cNvPicPr>
              <a:picLocks noChangeAspect="1"/>
            </p:cNvPicPr>
            <p:nvPr/>
          </p:nvPicPr>
          <p:blipFill>
            <a:blip r:embed="rId8"/>
            <a:stretch>
              <a:fillRect/>
            </a:stretch>
          </p:blipFill>
          <p:spPr>
            <a:xfrm>
              <a:off x="3796525" y="3986805"/>
              <a:ext cx="917492" cy="917492"/>
            </a:xfrm>
            <a:prstGeom prst="rect">
              <a:avLst/>
            </a:prstGeom>
          </p:spPr>
        </p:pic>
      </p:grpSp>
      <p:sp>
        <p:nvSpPr>
          <p:cNvPr id="51" name="Title 1">
            <a:extLst>
              <a:ext uri="{FF2B5EF4-FFF2-40B4-BE49-F238E27FC236}">
                <a16:creationId xmlns:a16="http://schemas.microsoft.com/office/drawing/2014/main" id="{F7F5CA29-8303-6B42-A3DC-F186BC4488FC}"/>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School feeding: SDG outcomes</a:t>
            </a:r>
          </a:p>
        </p:txBody>
      </p:sp>
    </p:spTree>
    <p:extLst>
      <p:ext uri="{BB962C8B-B14F-4D97-AF65-F5344CB8AC3E}">
        <p14:creationId xmlns:p14="http://schemas.microsoft.com/office/powerpoint/2010/main" val="357727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F636B0-B6BE-41C1-9A8C-A914C9A880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3459" y="1196481"/>
            <a:ext cx="8341172" cy="5634248"/>
          </a:xfrm>
          <a:prstGeom prst="rect">
            <a:avLst/>
          </a:prstGeom>
        </p:spPr>
      </p:pic>
      <p:sp>
        <p:nvSpPr>
          <p:cNvPr id="9" name="TextBox 8">
            <a:extLst>
              <a:ext uri="{FF2B5EF4-FFF2-40B4-BE49-F238E27FC236}">
                <a16:creationId xmlns:a16="http://schemas.microsoft.com/office/drawing/2014/main" id="{8CE832B1-61BC-8645-9984-C1BD6274E392}"/>
              </a:ext>
            </a:extLst>
          </p:cNvPr>
          <p:cNvSpPr txBox="1"/>
          <p:nvPr/>
        </p:nvSpPr>
        <p:spPr>
          <a:xfrm>
            <a:off x="1" y="5380672"/>
            <a:ext cx="3281082" cy="1477328"/>
          </a:xfrm>
          <a:prstGeom prst="rect">
            <a:avLst/>
          </a:prstGeom>
          <a:noFill/>
        </p:spPr>
        <p:txBody>
          <a:bodyPr wrap="square" rtlCol="0">
            <a:spAutoFit/>
          </a:bodyPr>
          <a:lstStyle/>
          <a:p>
            <a:r>
              <a:rPr lang="en-US" i="1" dirty="0"/>
              <a:t>N=1,000 ALHIV marginal effects of logistic regressions controlling for baseline SDG outcome, other potential accelerator, and socio-demographic variables</a:t>
            </a:r>
          </a:p>
        </p:txBody>
      </p:sp>
      <p:sp>
        <p:nvSpPr>
          <p:cNvPr id="10" name="TextBox 9">
            <a:extLst>
              <a:ext uri="{FF2B5EF4-FFF2-40B4-BE49-F238E27FC236}">
                <a16:creationId xmlns:a16="http://schemas.microsoft.com/office/drawing/2014/main" id="{6EAD5775-806B-D04C-95BE-5AC3DE80B7CA}"/>
              </a:ext>
            </a:extLst>
          </p:cNvPr>
          <p:cNvSpPr txBox="1"/>
          <p:nvPr/>
        </p:nvSpPr>
        <p:spPr>
          <a:xfrm>
            <a:off x="157369" y="1508187"/>
            <a:ext cx="3876748" cy="1569660"/>
          </a:xfrm>
          <a:prstGeom prst="rect">
            <a:avLst/>
          </a:prstGeom>
          <a:solidFill>
            <a:srgbClr val="0C6DB5">
              <a:alpha val="4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200" dirty="0"/>
              <a:t>% IMPROVEMENT ON INCIDENCE RATE OF SDG TARGETS</a:t>
            </a:r>
          </a:p>
        </p:txBody>
      </p:sp>
      <p:sp>
        <p:nvSpPr>
          <p:cNvPr id="8" name="Title 1">
            <a:extLst>
              <a:ext uri="{FF2B5EF4-FFF2-40B4-BE49-F238E27FC236}">
                <a16:creationId xmlns:a16="http://schemas.microsoft.com/office/drawing/2014/main" id="{1F310D21-BE71-3F40-8B6A-AC2157CA3CDB}"/>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Development accelerators</a:t>
            </a:r>
          </a:p>
        </p:txBody>
      </p:sp>
    </p:spTree>
    <p:extLst>
      <p:ext uri="{BB962C8B-B14F-4D97-AF65-F5344CB8AC3E}">
        <p14:creationId xmlns:p14="http://schemas.microsoft.com/office/powerpoint/2010/main" val="126490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61831B-8A9C-4135-9B59-F2B876AD4903}"/>
              </a:ext>
            </a:extLst>
          </p:cNvPr>
          <p:cNvPicPr>
            <a:picLocks noChangeAspect="1"/>
          </p:cNvPicPr>
          <p:nvPr/>
        </p:nvPicPr>
        <p:blipFill>
          <a:blip r:embed="rId3"/>
          <a:stretch>
            <a:fillRect/>
          </a:stretch>
        </p:blipFill>
        <p:spPr>
          <a:xfrm>
            <a:off x="4650785" y="1178180"/>
            <a:ext cx="6621231" cy="5446975"/>
          </a:xfrm>
          <a:prstGeom prst="rect">
            <a:avLst/>
          </a:prstGeom>
        </p:spPr>
      </p:pic>
      <p:sp>
        <p:nvSpPr>
          <p:cNvPr id="5" name="TextBox 4">
            <a:extLst>
              <a:ext uri="{FF2B5EF4-FFF2-40B4-BE49-F238E27FC236}">
                <a16:creationId xmlns:a16="http://schemas.microsoft.com/office/drawing/2014/main" id="{1F3F6DBE-6F4A-4953-8229-605D6FDEBE2D}"/>
              </a:ext>
            </a:extLst>
          </p:cNvPr>
          <p:cNvSpPr txBox="1"/>
          <p:nvPr/>
        </p:nvSpPr>
        <p:spPr>
          <a:xfrm>
            <a:off x="0" y="5380672"/>
            <a:ext cx="3282404" cy="1477328"/>
          </a:xfrm>
          <a:prstGeom prst="rect">
            <a:avLst/>
          </a:prstGeom>
          <a:noFill/>
        </p:spPr>
        <p:txBody>
          <a:bodyPr wrap="square" rtlCol="0">
            <a:spAutoFit/>
          </a:bodyPr>
          <a:lstStyle/>
          <a:p>
            <a:r>
              <a:rPr lang="en-ZA" i="1" dirty="0"/>
              <a:t>N=1,000 ALHIV marginal effects of logistic regressions controlling for baseline SDG outcome, other potential accelerator, and socio-demographic variables</a:t>
            </a:r>
          </a:p>
        </p:txBody>
      </p:sp>
      <p:sp>
        <p:nvSpPr>
          <p:cNvPr id="8" name="TextBox 7">
            <a:extLst>
              <a:ext uri="{FF2B5EF4-FFF2-40B4-BE49-F238E27FC236}">
                <a16:creationId xmlns:a16="http://schemas.microsoft.com/office/drawing/2014/main" id="{2E69295C-03C8-7441-ABE5-7280078DCD82}"/>
              </a:ext>
            </a:extLst>
          </p:cNvPr>
          <p:cNvSpPr txBox="1"/>
          <p:nvPr/>
        </p:nvSpPr>
        <p:spPr>
          <a:xfrm>
            <a:off x="155471" y="1530852"/>
            <a:ext cx="3282404" cy="2062103"/>
          </a:xfrm>
          <a:prstGeom prst="rect">
            <a:avLst/>
          </a:prstGeom>
          <a:solidFill>
            <a:srgbClr val="0C6DB5">
              <a:alpha val="4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US"/>
            </a:defPPr>
            <a:lvl1pPr>
              <a:defRPr sz="3200"/>
            </a:lvl1pPr>
          </a:lstStyle>
          <a:p>
            <a:r>
              <a:rPr lang="en-US" dirty="0"/>
              <a:t>GAINS ACROSS MULTIPLE DEVELOPMENT DOMAINS</a:t>
            </a:r>
          </a:p>
        </p:txBody>
      </p:sp>
      <p:sp>
        <p:nvSpPr>
          <p:cNvPr id="3" name="Title 2">
            <a:extLst>
              <a:ext uri="{FF2B5EF4-FFF2-40B4-BE49-F238E27FC236}">
                <a16:creationId xmlns:a16="http://schemas.microsoft.com/office/drawing/2014/main" id="{D6AB1E1A-2AEA-394C-A8FB-0E611B9CF7FA}"/>
              </a:ext>
            </a:extLst>
          </p:cNvPr>
          <p:cNvSpPr>
            <a:spLocks noGrp="1"/>
          </p:cNvSpPr>
          <p:nvPr>
            <p:ph type="title"/>
          </p:nvPr>
        </p:nvSpPr>
        <p:spPr>
          <a:xfrm>
            <a:off x="0" y="0"/>
            <a:ext cx="12192000" cy="1325563"/>
          </a:xfrm>
          <a:solidFill>
            <a:srgbClr val="0C6DB5"/>
          </a:solidFill>
        </p:spPr>
        <p:txBody>
          <a:bodyPr vert="horz" lIns="91440" tIns="45720" rIns="91440" bIns="45720" rtlCol="0" anchor="ctr">
            <a:normAutofit/>
          </a:bodyPr>
          <a:lstStyle/>
          <a:p>
            <a:r>
              <a:rPr lang="en-US" b="1" dirty="0">
                <a:solidFill>
                  <a:schemeClr val="bg1"/>
                </a:solidFill>
              </a:rPr>
              <a:t>SUPER-ACCELERATORS</a:t>
            </a:r>
          </a:p>
        </p:txBody>
      </p:sp>
    </p:spTree>
    <p:extLst>
      <p:ext uri="{BB962C8B-B14F-4D97-AF65-F5344CB8AC3E}">
        <p14:creationId xmlns:p14="http://schemas.microsoft.com/office/powerpoint/2010/main" val="291873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raphic 5">
            <a:extLst>
              <a:ext uri="{FF2B5EF4-FFF2-40B4-BE49-F238E27FC236}">
                <a16:creationId xmlns:a16="http://schemas.microsoft.com/office/drawing/2014/main" id="{C6E38479-42BD-4843-A513-BAEE04B00BFF}"/>
              </a:ext>
            </a:extLst>
          </p:cNvPr>
          <p:cNvSpPr/>
          <p:nvPr/>
        </p:nvSpPr>
        <p:spPr>
          <a:xfrm>
            <a:off x="0" y="5129576"/>
            <a:ext cx="12192000" cy="1728423"/>
          </a:xfrm>
          <a:custGeom>
            <a:avLst/>
            <a:gdLst>
              <a:gd name="connsiteX0" fmla="*/ 11563350 w 11563350"/>
              <a:gd name="connsiteY0" fmla="*/ 0 h 6057900"/>
              <a:gd name="connsiteX1" fmla="*/ 0 w 11563350"/>
              <a:gd name="connsiteY1" fmla="*/ 1750695 h 6057900"/>
              <a:gd name="connsiteX2" fmla="*/ 0 w 11563350"/>
              <a:gd name="connsiteY2" fmla="*/ 6062663 h 6057900"/>
              <a:gd name="connsiteX3" fmla="*/ 11563350 w 11563350"/>
              <a:gd name="connsiteY3" fmla="*/ 6062663 h 6057900"/>
            </a:gdLst>
            <a:ahLst/>
            <a:cxnLst>
              <a:cxn ang="0">
                <a:pos x="connsiteX0" y="connsiteY0"/>
              </a:cxn>
              <a:cxn ang="0">
                <a:pos x="connsiteX1" y="connsiteY1"/>
              </a:cxn>
              <a:cxn ang="0">
                <a:pos x="connsiteX2" y="connsiteY2"/>
              </a:cxn>
              <a:cxn ang="0">
                <a:pos x="connsiteX3" y="connsiteY3"/>
              </a:cxn>
            </a:cxnLst>
            <a:rect l="l" t="t" r="r" b="b"/>
            <a:pathLst>
              <a:path w="11563350" h="6057900">
                <a:moveTo>
                  <a:pt x="11563350" y="0"/>
                </a:moveTo>
                <a:lnTo>
                  <a:pt x="0" y="1750695"/>
                </a:lnTo>
                <a:lnTo>
                  <a:pt x="0" y="6062663"/>
                </a:lnTo>
                <a:lnTo>
                  <a:pt x="11563350" y="6062663"/>
                </a:lnTo>
                <a:close/>
              </a:path>
            </a:pathLst>
          </a:custGeom>
          <a:solidFill>
            <a:srgbClr val="FCEE21"/>
          </a:solidFill>
          <a:ln w="9525" cap="flat">
            <a:noFill/>
            <a:prstDash val="solid"/>
            <a:miter/>
          </a:ln>
        </p:spPr>
        <p:txBody>
          <a:bodyPr rtlCol="0" anchor="ctr"/>
          <a:lstStyle/>
          <a:p>
            <a:endParaRPr lang="en-ZA"/>
          </a:p>
        </p:txBody>
      </p:sp>
      <p:pic>
        <p:nvPicPr>
          <p:cNvPr id="42" name="Picture 41">
            <a:extLst>
              <a:ext uri="{FF2B5EF4-FFF2-40B4-BE49-F238E27FC236}">
                <a16:creationId xmlns:a16="http://schemas.microsoft.com/office/drawing/2014/main" id="{711AD6E0-D3C4-4941-934D-CCC0F4E9FF2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2620" t="6780" r="11667" b="11684"/>
          <a:stretch/>
        </p:blipFill>
        <p:spPr>
          <a:xfrm>
            <a:off x="3846999" y="1528763"/>
            <a:ext cx="6580801" cy="5007866"/>
          </a:xfrm>
          <a:prstGeom prst="rect">
            <a:avLst/>
          </a:prstGeom>
        </p:spPr>
      </p:pic>
      <p:sp>
        <p:nvSpPr>
          <p:cNvPr id="7" name="Title 2">
            <a:extLst>
              <a:ext uri="{FF2B5EF4-FFF2-40B4-BE49-F238E27FC236}">
                <a16:creationId xmlns:a16="http://schemas.microsoft.com/office/drawing/2014/main" id="{840E479C-4E65-CD41-8086-43AD47A5798C}"/>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Accelerator impacts on violence</a:t>
            </a:r>
          </a:p>
        </p:txBody>
      </p:sp>
      <p:sp>
        <p:nvSpPr>
          <p:cNvPr id="10" name="TextBox 9">
            <a:extLst>
              <a:ext uri="{FF2B5EF4-FFF2-40B4-BE49-F238E27FC236}">
                <a16:creationId xmlns:a16="http://schemas.microsoft.com/office/drawing/2014/main" id="{2D1E0D57-D556-2E4A-BD80-DEDF04BA9B34}"/>
              </a:ext>
            </a:extLst>
          </p:cNvPr>
          <p:cNvSpPr txBox="1"/>
          <p:nvPr/>
        </p:nvSpPr>
        <p:spPr>
          <a:xfrm>
            <a:off x="0" y="5380672"/>
            <a:ext cx="3282404" cy="1477328"/>
          </a:xfrm>
          <a:prstGeom prst="rect">
            <a:avLst/>
          </a:prstGeom>
          <a:noFill/>
        </p:spPr>
        <p:txBody>
          <a:bodyPr wrap="square" rtlCol="0">
            <a:spAutoFit/>
          </a:bodyPr>
          <a:lstStyle/>
          <a:p>
            <a:r>
              <a:rPr lang="en-ZA" i="1" dirty="0"/>
              <a:t>N=1,000 ALHIV marginal effects of logistic regressions controlling for baseline SDG outcome, other potential accelerator, and socio-demographic variables</a:t>
            </a:r>
          </a:p>
        </p:txBody>
      </p:sp>
    </p:spTree>
    <p:extLst>
      <p:ext uri="{BB962C8B-B14F-4D97-AF65-F5344CB8AC3E}">
        <p14:creationId xmlns:p14="http://schemas.microsoft.com/office/powerpoint/2010/main" val="3775790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4558" y="-299069"/>
            <a:ext cx="2887442" cy="7157069"/>
          </a:xfrm>
          <a:prstGeom prst="rect">
            <a:avLst/>
          </a:prstGeom>
        </p:spPr>
      </p:pic>
      <p:sp>
        <p:nvSpPr>
          <p:cNvPr id="2" name="Rectangle 1">
            <a:extLst>
              <a:ext uri="{FF2B5EF4-FFF2-40B4-BE49-F238E27FC236}">
                <a16:creationId xmlns:a16="http://schemas.microsoft.com/office/drawing/2014/main" id="{1998E240-8894-4F4B-8754-25F1DDB59BBD}"/>
              </a:ext>
            </a:extLst>
          </p:cNvPr>
          <p:cNvSpPr/>
          <p:nvPr/>
        </p:nvSpPr>
        <p:spPr>
          <a:xfrm>
            <a:off x="1677572" y="1691584"/>
            <a:ext cx="6067934" cy="4031873"/>
          </a:xfrm>
          <a:prstGeom prst="rect">
            <a:avLst/>
          </a:prstGeom>
        </p:spPr>
        <p:txBody>
          <a:bodyPr wrap="square" anchor="ctr">
            <a:spAutoFit/>
          </a:bodyPr>
          <a:lstStyle/>
          <a:p>
            <a:pPr lvl="0" algn="ctr"/>
            <a:r>
              <a:rPr lang="en-US" sz="3200" b="1" dirty="0">
                <a:solidFill>
                  <a:srgbClr val="0C6DB5"/>
                </a:solidFill>
                <a:ea typeface="Arial Rounded MT Bold" charset="0"/>
                <a:cs typeface="Arial Rounded MT Bold" charset="0"/>
              </a:rPr>
              <a:t>Social Protection improves HIV prevention, treatment and care for children and adolescents.</a:t>
            </a:r>
          </a:p>
          <a:p>
            <a:pPr lvl="0" algn="ctr"/>
            <a:endParaRPr lang="en-US" sz="3200" b="1" dirty="0">
              <a:solidFill>
                <a:srgbClr val="0C6DB5"/>
              </a:solidFill>
            </a:endParaRPr>
          </a:p>
          <a:p>
            <a:pPr algn="ctr"/>
            <a:r>
              <a:rPr lang="en-US" sz="3200" b="1" dirty="0">
                <a:solidFill>
                  <a:srgbClr val="0C6DB5"/>
                </a:solidFill>
                <a:ea typeface="Arial Rounded MT Bold" charset="0"/>
                <a:cs typeface="Arial Rounded MT Bold" charset="0"/>
              </a:rPr>
              <a:t>CASH (including food provisions) + CARE social protection delivered at HOME, SCHOOLS and CLINICS have additive effects.</a:t>
            </a:r>
            <a:endParaRPr lang="en-ZA" sz="3200" b="1" dirty="0">
              <a:solidFill>
                <a:srgbClr val="0C6DB5"/>
              </a:solidFill>
            </a:endParaRPr>
          </a:p>
        </p:txBody>
      </p:sp>
    </p:spTree>
    <p:extLst>
      <p:ext uri="{BB962C8B-B14F-4D97-AF65-F5344CB8AC3E}">
        <p14:creationId xmlns:p14="http://schemas.microsoft.com/office/powerpoint/2010/main" val="364841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4750D5-5211-BB40-AFB7-DC9958D9BD73}"/>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0"/>
            <a:ext cx="5805948" cy="3770096"/>
          </a:xfrm>
        </p:spPr>
      </p:pic>
      <p:pic>
        <p:nvPicPr>
          <p:cNvPr id="3" name="Picture 2">
            <a:extLst>
              <a:ext uri="{FF2B5EF4-FFF2-40B4-BE49-F238E27FC236}">
                <a16:creationId xmlns:a16="http://schemas.microsoft.com/office/drawing/2014/main" id="{DB7349D8-60C8-F344-B00E-26BB58EA82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664729"/>
            <a:ext cx="5805948" cy="3193271"/>
          </a:xfrm>
          <a:prstGeom prst="rect">
            <a:avLst/>
          </a:prstGeom>
        </p:spPr>
      </p:pic>
      <p:sp>
        <p:nvSpPr>
          <p:cNvPr id="4" name="Content Placeholder 2">
            <a:extLst>
              <a:ext uri="{FF2B5EF4-FFF2-40B4-BE49-F238E27FC236}">
                <a16:creationId xmlns:a16="http://schemas.microsoft.com/office/drawing/2014/main" id="{88789BEC-8DEC-5043-B230-0E9936FBFF40}"/>
              </a:ext>
            </a:extLst>
          </p:cNvPr>
          <p:cNvSpPr txBox="1">
            <a:spLocks/>
          </p:cNvSpPr>
          <p:nvPr/>
        </p:nvSpPr>
        <p:spPr>
          <a:xfrm>
            <a:off x="6096000" y="2505765"/>
            <a:ext cx="3588775" cy="43513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0C6DB5"/>
                </a:solidFill>
              </a:rPr>
              <a:t>6 million people living with HIV </a:t>
            </a:r>
            <a:r>
              <a:rPr lang="en-GB" sz="2400" dirty="0"/>
              <a:t>in humanitarian emergencies </a:t>
            </a:r>
          </a:p>
          <a:p>
            <a:endParaRPr lang="en-GB" sz="2400" dirty="0">
              <a:highlight>
                <a:srgbClr val="FFFF00"/>
              </a:highlight>
            </a:endParaRPr>
          </a:p>
          <a:p>
            <a:r>
              <a:rPr lang="en-GB" sz="2400" dirty="0"/>
              <a:t>East and Southern Africa is the region </a:t>
            </a:r>
            <a:r>
              <a:rPr lang="en-GB" sz="2400" b="1" dirty="0">
                <a:solidFill>
                  <a:srgbClr val="0C6DB5"/>
                </a:solidFill>
              </a:rPr>
              <a:t>most affected hit by HIV</a:t>
            </a:r>
          </a:p>
          <a:p>
            <a:endParaRPr lang="en-GB" sz="2400" dirty="0"/>
          </a:p>
          <a:p>
            <a:r>
              <a:rPr lang="en-GB" sz="2400" b="1" dirty="0">
                <a:solidFill>
                  <a:srgbClr val="0C6DB5"/>
                </a:solidFill>
              </a:rPr>
              <a:t>50% of new infections </a:t>
            </a:r>
            <a:r>
              <a:rPr lang="en-GB" sz="2400" dirty="0"/>
              <a:t>occurred in eight countries in ESA in 2016</a:t>
            </a:r>
          </a:p>
          <a:p>
            <a:endParaRPr lang="en-GB" sz="2000" dirty="0"/>
          </a:p>
        </p:txBody>
      </p:sp>
      <p:pic>
        <p:nvPicPr>
          <p:cNvPr id="6" name="Picture 5">
            <a:extLst>
              <a:ext uri="{FF2B5EF4-FFF2-40B4-BE49-F238E27FC236}">
                <a16:creationId xmlns:a16="http://schemas.microsoft.com/office/drawing/2014/main" id="{BFE90546-8B04-0D42-B429-A3872BC148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9414" y="261834"/>
            <a:ext cx="4424208" cy="4419600"/>
          </a:xfrm>
          <a:prstGeom prst="rect">
            <a:avLst/>
          </a:prstGeom>
        </p:spPr>
      </p:pic>
      <p:cxnSp>
        <p:nvCxnSpPr>
          <p:cNvPr id="7" name="Straight Connector 6">
            <a:extLst>
              <a:ext uri="{FF2B5EF4-FFF2-40B4-BE49-F238E27FC236}">
                <a16:creationId xmlns:a16="http://schemas.microsoft.com/office/drawing/2014/main" id="{67B06BB3-1867-E84F-9111-CBDA2571247D}"/>
              </a:ext>
            </a:extLst>
          </p:cNvPr>
          <p:cNvCxnSpPr>
            <a:cxnSpLocks/>
          </p:cNvCxnSpPr>
          <p:nvPr/>
        </p:nvCxnSpPr>
        <p:spPr>
          <a:xfrm>
            <a:off x="5925216" y="-21828"/>
            <a:ext cx="0" cy="6912000"/>
          </a:xfrm>
          <a:prstGeom prst="line">
            <a:avLst/>
          </a:prstGeom>
          <a:ln w="254000">
            <a:solidFill>
              <a:srgbClr val="C220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96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B5FA0-3120-4440-B489-85BE39A0FAB4}"/>
              </a:ext>
            </a:extLst>
          </p:cNvPr>
          <p:cNvSpPr>
            <a:spLocks noGrp="1"/>
          </p:cNvSpPr>
          <p:nvPr>
            <p:ph type="title"/>
          </p:nvPr>
        </p:nvSpPr>
        <p:spPr>
          <a:xfrm>
            <a:off x="662341" y="1558636"/>
            <a:ext cx="6036631" cy="3740727"/>
          </a:xfrm>
        </p:spPr>
        <p:txBody>
          <a:bodyPr vert="horz" lIns="91440" tIns="45720" rIns="91440" bIns="45720" rtlCol="0" anchor="ctr">
            <a:noAutofit/>
          </a:bodyPr>
          <a:lstStyle/>
          <a:p>
            <a:r>
              <a:rPr lang="en-US" sz="6000" b="1" dirty="0"/>
              <a:t>Evidence scarcity: </a:t>
            </a:r>
            <a:r>
              <a:rPr lang="en-US" sz="6000" dirty="0"/>
              <a:t>HIV-sensitive social protection in an emergency</a:t>
            </a:r>
          </a:p>
        </p:txBody>
      </p:sp>
      <p:pic>
        <p:nvPicPr>
          <p:cNvPr id="5" name="Picture 4" descr="A close up of a logo&#10;&#10;Description automatically generated">
            <a:extLst>
              <a:ext uri="{FF2B5EF4-FFF2-40B4-BE49-F238E27FC236}">
                <a16:creationId xmlns:a16="http://schemas.microsoft.com/office/drawing/2014/main" id="{75FB9B59-DDFB-494B-B55B-360CFCA248F8}"/>
              </a:ext>
            </a:extLst>
          </p:cNvPr>
          <p:cNvPicPr>
            <a:picLocks noChangeAspect="1"/>
          </p:cNvPicPr>
          <p:nvPr/>
        </p:nvPicPr>
        <p:blipFill>
          <a:blip r:embed="rId3"/>
          <a:stretch>
            <a:fillRect/>
          </a:stretch>
        </p:blipFill>
        <p:spPr>
          <a:xfrm>
            <a:off x="6491447" y="909894"/>
            <a:ext cx="5038212" cy="5038212"/>
          </a:xfrm>
          <a:prstGeom prst="rect">
            <a:avLst/>
          </a:prstGeom>
        </p:spPr>
      </p:pic>
    </p:spTree>
    <p:extLst>
      <p:ext uri="{BB962C8B-B14F-4D97-AF65-F5344CB8AC3E}">
        <p14:creationId xmlns:p14="http://schemas.microsoft.com/office/powerpoint/2010/main" val="266930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E12943-02B7-6740-8E26-DB52E27A36E6}"/>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a:solidFill>
                  <a:schemeClr val="bg1"/>
                </a:solidFill>
              </a:rPr>
              <a:t>How does this evidence translate in emergency settings?</a:t>
            </a:r>
            <a:endParaRPr lang="en-US" dirty="0">
              <a:solidFill>
                <a:schemeClr val="bg1"/>
              </a:solidFill>
            </a:endParaRPr>
          </a:p>
        </p:txBody>
      </p:sp>
      <p:pic>
        <p:nvPicPr>
          <p:cNvPr id="6" name="Picture 5">
            <a:extLst>
              <a:ext uri="{FF2B5EF4-FFF2-40B4-BE49-F238E27FC236}">
                <a16:creationId xmlns:a16="http://schemas.microsoft.com/office/drawing/2014/main" id="{1E4ADE99-E0CC-2145-A3B3-64A1CE3A475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6183" y="5296311"/>
            <a:ext cx="1054100" cy="1054100"/>
          </a:xfrm>
          <a:prstGeom prst="rect">
            <a:avLst/>
          </a:prstGeom>
        </p:spPr>
      </p:pic>
      <p:sp>
        <p:nvSpPr>
          <p:cNvPr id="7" name="TextBox 6">
            <a:extLst>
              <a:ext uri="{FF2B5EF4-FFF2-40B4-BE49-F238E27FC236}">
                <a16:creationId xmlns:a16="http://schemas.microsoft.com/office/drawing/2014/main" id="{9EF3B401-5405-6647-A804-87F7C1DED6EE}"/>
              </a:ext>
            </a:extLst>
          </p:cNvPr>
          <p:cNvSpPr txBox="1"/>
          <p:nvPr/>
        </p:nvSpPr>
        <p:spPr>
          <a:xfrm>
            <a:off x="2214576" y="5397248"/>
            <a:ext cx="8834424" cy="954107"/>
          </a:xfrm>
          <a:prstGeom prst="rect">
            <a:avLst/>
          </a:prstGeom>
          <a:noFill/>
        </p:spPr>
        <p:txBody>
          <a:bodyPr wrap="square" rtlCol="0">
            <a:spAutoFit/>
          </a:bodyPr>
          <a:lstStyle/>
          <a:p>
            <a:pPr>
              <a:defRPr/>
            </a:pPr>
            <a:r>
              <a:rPr lang="en-US" sz="2800" dirty="0"/>
              <a:t>Potential to harness the SDG agenda to meet needs of PLHIV in humanitarian settings </a:t>
            </a:r>
          </a:p>
        </p:txBody>
      </p:sp>
      <p:pic>
        <p:nvPicPr>
          <p:cNvPr id="8" name="Picture 7">
            <a:extLst>
              <a:ext uri="{FF2B5EF4-FFF2-40B4-BE49-F238E27FC236}">
                <a16:creationId xmlns:a16="http://schemas.microsoft.com/office/drawing/2014/main" id="{878B0A33-473D-D04D-B3DD-04EB70594DA1}"/>
              </a:ext>
            </a:extLst>
          </p:cNvPr>
          <p:cNvPicPr>
            <a:picLocks noChangeAspect="1"/>
          </p:cNvPicPr>
          <p:nvPr/>
        </p:nvPicPr>
        <p:blipFill>
          <a:blip r:embed="rId4"/>
          <a:stretch>
            <a:fillRect/>
          </a:stretch>
        </p:blipFill>
        <p:spPr>
          <a:xfrm>
            <a:off x="756183" y="3590023"/>
            <a:ext cx="1054100" cy="1054100"/>
          </a:xfrm>
          <a:prstGeom prst="rect">
            <a:avLst/>
          </a:prstGeom>
        </p:spPr>
      </p:pic>
      <p:sp>
        <p:nvSpPr>
          <p:cNvPr id="10" name="TextBox 9">
            <a:extLst>
              <a:ext uri="{FF2B5EF4-FFF2-40B4-BE49-F238E27FC236}">
                <a16:creationId xmlns:a16="http://schemas.microsoft.com/office/drawing/2014/main" id="{721E97B5-729F-294C-AB6C-76DDD42F091C}"/>
              </a:ext>
            </a:extLst>
          </p:cNvPr>
          <p:cNvSpPr txBox="1"/>
          <p:nvPr/>
        </p:nvSpPr>
        <p:spPr>
          <a:xfrm>
            <a:off x="2214577" y="2089302"/>
            <a:ext cx="8834423" cy="954107"/>
          </a:xfrm>
          <a:prstGeom prst="rect">
            <a:avLst/>
          </a:prstGeom>
          <a:noFill/>
        </p:spPr>
        <p:txBody>
          <a:bodyPr wrap="square" rtlCol="0">
            <a:spAutoFit/>
          </a:bodyPr>
          <a:lstStyle/>
          <a:p>
            <a:pPr>
              <a:defRPr/>
            </a:pPr>
            <a:r>
              <a:rPr lang="en-US" sz="2800" dirty="0"/>
              <a:t>Scarce evidence and impact analyses for HIV in humanitarian settings </a:t>
            </a:r>
          </a:p>
        </p:txBody>
      </p:sp>
      <p:pic>
        <p:nvPicPr>
          <p:cNvPr id="9" name="Picture 8">
            <a:extLst>
              <a:ext uri="{FF2B5EF4-FFF2-40B4-BE49-F238E27FC236}">
                <a16:creationId xmlns:a16="http://schemas.microsoft.com/office/drawing/2014/main" id="{7ED2A05D-500E-534F-A12A-1E60F3A06E8C}"/>
              </a:ext>
            </a:extLst>
          </p:cNvPr>
          <p:cNvPicPr>
            <a:picLocks noChangeAspect="1"/>
          </p:cNvPicPr>
          <p:nvPr/>
        </p:nvPicPr>
        <p:blipFill>
          <a:blip r:embed="rId5"/>
          <a:stretch>
            <a:fillRect/>
          </a:stretch>
        </p:blipFill>
        <p:spPr>
          <a:xfrm>
            <a:off x="838733" y="1977751"/>
            <a:ext cx="889000" cy="1054100"/>
          </a:xfrm>
          <a:prstGeom prst="rect">
            <a:avLst/>
          </a:prstGeom>
        </p:spPr>
      </p:pic>
      <p:sp>
        <p:nvSpPr>
          <p:cNvPr id="13" name="TextBox 12">
            <a:extLst>
              <a:ext uri="{FF2B5EF4-FFF2-40B4-BE49-F238E27FC236}">
                <a16:creationId xmlns:a16="http://schemas.microsoft.com/office/drawing/2014/main" id="{A8923CC2-7760-2943-996B-B6EBF51489E9}"/>
              </a:ext>
            </a:extLst>
          </p:cNvPr>
          <p:cNvSpPr txBox="1"/>
          <p:nvPr/>
        </p:nvSpPr>
        <p:spPr>
          <a:xfrm>
            <a:off x="2214575" y="3437623"/>
            <a:ext cx="9221242" cy="1384995"/>
          </a:xfrm>
          <a:prstGeom prst="rect">
            <a:avLst/>
          </a:prstGeom>
          <a:noFill/>
        </p:spPr>
        <p:txBody>
          <a:bodyPr wrap="square" rtlCol="0">
            <a:spAutoFit/>
          </a:bodyPr>
          <a:lstStyle/>
          <a:p>
            <a:pPr>
              <a:defRPr/>
            </a:pPr>
            <a:r>
              <a:rPr lang="en-US" sz="2800" dirty="0"/>
              <a:t>There is strong evidence that social protection provisions can reduce HIV risk behaviors, improve retention in care and promote treatment adherence</a:t>
            </a:r>
          </a:p>
        </p:txBody>
      </p:sp>
    </p:spTree>
    <p:extLst>
      <p:ext uri="{BB962C8B-B14F-4D97-AF65-F5344CB8AC3E}">
        <p14:creationId xmlns:p14="http://schemas.microsoft.com/office/powerpoint/2010/main" val="311994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86AEE99-6472-2C48-819C-6FBF7ABD6637}"/>
              </a:ext>
            </a:extLst>
          </p:cNvPr>
          <p:cNvSpPr>
            <a:spLocks noGrp="1"/>
          </p:cNvSpPr>
          <p:nvPr>
            <p:ph type="title"/>
          </p:nvPr>
        </p:nvSpPr>
        <p:spPr/>
        <p:txBody>
          <a:bodyPr>
            <a:normAutofit fontScale="90000"/>
          </a:bodyPr>
          <a:lstStyle/>
          <a:p>
            <a:r>
              <a:rPr lang="en-US" dirty="0"/>
              <a:t>What evidence do we need for HIV-sensitive social protection programming in humanitarian settings?</a:t>
            </a:r>
          </a:p>
        </p:txBody>
      </p:sp>
      <p:sp>
        <p:nvSpPr>
          <p:cNvPr id="7" name="Content Placeholder 6">
            <a:extLst>
              <a:ext uri="{FF2B5EF4-FFF2-40B4-BE49-F238E27FC236}">
                <a16:creationId xmlns:a16="http://schemas.microsoft.com/office/drawing/2014/main" id="{163AED66-A938-AC41-A10A-D3C023C4AD87}"/>
              </a:ext>
            </a:extLst>
          </p:cNvPr>
          <p:cNvSpPr>
            <a:spLocks noGrp="1"/>
          </p:cNvSpPr>
          <p:nvPr>
            <p:ph idx="1"/>
          </p:nvPr>
        </p:nvSpPr>
        <p:spPr>
          <a:xfrm>
            <a:off x="6515100" y="1901825"/>
            <a:ext cx="4838700" cy="4351338"/>
          </a:xfrm>
        </p:spPr>
        <p:txBody>
          <a:bodyPr anchor="ctr"/>
          <a:lstStyle/>
          <a:p>
            <a:pPr marL="0" lvl="0" indent="0">
              <a:buNone/>
            </a:pPr>
            <a:r>
              <a:rPr lang="en-US" b="1" dirty="0"/>
              <a:t>Considerations:</a:t>
            </a:r>
          </a:p>
          <a:p>
            <a:pPr marL="514350" lvl="0" indent="-514350">
              <a:buAutoNum type="arabicParenR"/>
            </a:pPr>
            <a:r>
              <a:rPr lang="en-US" dirty="0"/>
              <a:t>HIV inclusive vs. HIV specific</a:t>
            </a:r>
          </a:p>
          <a:p>
            <a:pPr marL="514350" lvl="0" indent="-514350">
              <a:buAutoNum type="arabicParenR"/>
            </a:pPr>
            <a:r>
              <a:rPr lang="en-US" dirty="0"/>
              <a:t>Conditionality </a:t>
            </a:r>
          </a:p>
          <a:p>
            <a:pPr marL="514350" lvl="0" indent="-514350">
              <a:buAutoNum type="arabicParenR"/>
            </a:pPr>
            <a:r>
              <a:rPr lang="en-US" dirty="0"/>
              <a:t>Delivery channels</a:t>
            </a:r>
          </a:p>
          <a:p>
            <a:pPr marL="514350" lvl="0" indent="-514350">
              <a:buAutoNum type="arabicParenR"/>
            </a:pPr>
            <a:r>
              <a:rPr lang="en-US" dirty="0"/>
              <a:t>Integration &amp; </a:t>
            </a:r>
            <a:r>
              <a:rPr lang="en-GB" dirty="0"/>
              <a:t>combination of provisions </a:t>
            </a:r>
          </a:p>
          <a:p>
            <a:endParaRPr lang="en-US" dirty="0"/>
          </a:p>
        </p:txBody>
      </p:sp>
      <p:grpSp>
        <p:nvGrpSpPr>
          <p:cNvPr id="21" name="Group 20">
            <a:extLst>
              <a:ext uri="{FF2B5EF4-FFF2-40B4-BE49-F238E27FC236}">
                <a16:creationId xmlns:a16="http://schemas.microsoft.com/office/drawing/2014/main" id="{750884D8-6E70-A642-9305-CECE8845E1E8}"/>
              </a:ext>
            </a:extLst>
          </p:cNvPr>
          <p:cNvGrpSpPr/>
          <p:nvPr/>
        </p:nvGrpSpPr>
        <p:grpSpPr>
          <a:xfrm>
            <a:off x="706069" y="1901825"/>
            <a:ext cx="1791152" cy="2294719"/>
            <a:chOff x="632599" y="1719526"/>
            <a:chExt cx="1791152" cy="2294719"/>
          </a:xfrm>
        </p:grpSpPr>
        <p:pic>
          <p:nvPicPr>
            <p:cNvPr id="10" name="Picture 9">
              <a:extLst>
                <a:ext uri="{FF2B5EF4-FFF2-40B4-BE49-F238E27FC236}">
                  <a16:creationId xmlns:a16="http://schemas.microsoft.com/office/drawing/2014/main" id="{DF378932-3906-8649-B0A2-727EA90FD301}"/>
                </a:ext>
              </a:extLst>
            </p:cNvPr>
            <p:cNvPicPr>
              <a:picLocks noChangeAspect="1"/>
            </p:cNvPicPr>
            <p:nvPr/>
          </p:nvPicPr>
          <p:blipFill rotWithShape="1">
            <a:blip r:embed="rId3" cstate="hqprint">
              <a:clrChange>
                <a:clrFrom>
                  <a:srgbClr val="00A1FF"/>
                </a:clrFrom>
                <a:clrTo>
                  <a:srgbClr val="00A1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32599" y="1719526"/>
              <a:ext cx="1791152" cy="1714500"/>
            </a:xfrm>
            <a:prstGeom prst="rect">
              <a:avLst/>
            </a:prstGeom>
          </p:spPr>
        </p:pic>
        <p:sp>
          <p:nvSpPr>
            <p:cNvPr id="8" name="TextBox 7">
              <a:extLst>
                <a:ext uri="{FF2B5EF4-FFF2-40B4-BE49-F238E27FC236}">
                  <a16:creationId xmlns:a16="http://schemas.microsoft.com/office/drawing/2014/main" id="{0AB08959-C9F5-BA41-9B4A-5D1FBEB89056}"/>
                </a:ext>
              </a:extLst>
            </p:cNvPr>
            <p:cNvSpPr txBox="1"/>
            <p:nvPr/>
          </p:nvSpPr>
          <p:spPr>
            <a:xfrm>
              <a:off x="722825" y="3367914"/>
              <a:ext cx="153454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FOOD SECURITY</a:t>
              </a:r>
            </a:p>
          </p:txBody>
        </p:sp>
      </p:grpSp>
      <p:sp>
        <p:nvSpPr>
          <p:cNvPr id="9" name="Rectangle 8">
            <a:extLst>
              <a:ext uri="{FF2B5EF4-FFF2-40B4-BE49-F238E27FC236}">
                <a16:creationId xmlns:a16="http://schemas.microsoft.com/office/drawing/2014/main" id="{FC1BFF29-13D3-554D-933E-57FE36739CB2}"/>
              </a:ext>
            </a:extLst>
          </p:cNvPr>
          <p:cNvSpPr/>
          <p:nvPr/>
        </p:nvSpPr>
        <p:spPr>
          <a:xfrm>
            <a:off x="4468016" y="6492875"/>
            <a:ext cx="8305800" cy="344133"/>
          </a:xfrm>
          <a:prstGeom prst="rect">
            <a:avLst/>
          </a:prstGeom>
        </p:spPr>
        <p:txBody>
          <a:bodyPr wrap="square">
            <a:spAutoFit/>
          </a:bodyPr>
          <a:lstStyle/>
          <a:p>
            <a:pPr>
              <a:lnSpc>
                <a:spcPct val="107000"/>
              </a:lnSpc>
              <a:spcAft>
                <a:spcPts val="800"/>
              </a:spcAft>
            </a:pPr>
            <a:r>
              <a:rPr lang="en-GB" sz="16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Source: https://www.unaids.org/sites/default/files/media_asset/jc1767_iasc_doc_en_0.pdf</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8B37AE9-8B21-0648-9201-DECAE4E0CB88}"/>
              </a:ext>
            </a:extLst>
          </p:cNvPr>
          <p:cNvGrpSpPr/>
          <p:nvPr/>
        </p:nvGrpSpPr>
        <p:grpSpPr>
          <a:xfrm>
            <a:off x="838200" y="4581525"/>
            <a:ext cx="1526893" cy="1630225"/>
            <a:chOff x="611020" y="4594465"/>
            <a:chExt cx="1526893" cy="1630225"/>
          </a:xfrm>
        </p:grpSpPr>
        <p:sp>
          <p:nvSpPr>
            <p:cNvPr id="16" name="TextBox 15">
              <a:extLst>
                <a:ext uri="{FF2B5EF4-FFF2-40B4-BE49-F238E27FC236}">
                  <a16:creationId xmlns:a16="http://schemas.microsoft.com/office/drawing/2014/main" id="{26944CCD-B0F8-DA4A-894C-FB050AA98F2F}"/>
                </a:ext>
              </a:extLst>
            </p:cNvPr>
            <p:cNvSpPr txBox="1"/>
            <p:nvPr/>
          </p:nvSpPr>
          <p:spPr>
            <a:xfrm>
              <a:off x="611020" y="5855358"/>
              <a:ext cx="15268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EDUCATION</a:t>
              </a:r>
            </a:p>
          </p:txBody>
        </p:sp>
        <p:pic>
          <p:nvPicPr>
            <p:cNvPr id="19" name="Picture 18">
              <a:extLst>
                <a:ext uri="{FF2B5EF4-FFF2-40B4-BE49-F238E27FC236}">
                  <a16:creationId xmlns:a16="http://schemas.microsoft.com/office/drawing/2014/main" id="{39DCD86E-3C1A-5545-8E66-471AF6126E36}"/>
                </a:ext>
              </a:extLst>
            </p:cNvPr>
            <p:cNvPicPr>
              <a:picLocks noChangeAspect="1"/>
            </p:cNvPicPr>
            <p:nvPr/>
          </p:nvPicPr>
          <p:blipFill>
            <a:blip r:embed="rId5">
              <a:duotone>
                <a:schemeClr val="accent5">
                  <a:shade val="45000"/>
                  <a:satMod val="135000"/>
                </a:schemeClr>
                <a:prstClr val="white"/>
              </a:duotone>
            </a:blip>
            <a:stretch>
              <a:fillRect/>
            </a:stretch>
          </p:blipFill>
          <p:spPr>
            <a:xfrm>
              <a:off x="632599" y="4594465"/>
              <a:ext cx="1483733" cy="1204911"/>
            </a:xfrm>
            <a:prstGeom prst="rect">
              <a:avLst/>
            </a:prstGeom>
          </p:spPr>
        </p:pic>
      </p:grpSp>
      <p:grpSp>
        <p:nvGrpSpPr>
          <p:cNvPr id="22" name="Group 21">
            <a:extLst>
              <a:ext uri="{FF2B5EF4-FFF2-40B4-BE49-F238E27FC236}">
                <a16:creationId xmlns:a16="http://schemas.microsoft.com/office/drawing/2014/main" id="{A841454D-2757-DC43-94E4-F75CE13B1EB5}"/>
              </a:ext>
            </a:extLst>
          </p:cNvPr>
          <p:cNvGrpSpPr/>
          <p:nvPr/>
        </p:nvGrpSpPr>
        <p:grpSpPr>
          <a:xfrm>
            <a:off x="3284524" y="2873069"/>
            <a:ext cx="1880574" cy="2297331"/>
            <a:chOff x="3240826" y="2930525"/>
            <a:chExt cx="1880574" cy="2297331"/>
          </a:xfrm>
        </p:grpSpPr>
        <p:sp>
          <p:nvSpPr>
            <p:cNvPr id="14" name="TextBox 13">
              <a:extLst>
                <a:ext uri="{FF2B5EF4-FFF2-40B4-BE49-F238E27FC236}">
                  <a16:creationId xmlns:a16="http://schemas.microsoft.com/office/drawing/2014/main" id="{E0FA10D3-E2B9-294A-833B-AC5F38A0C3C5}"/>
                </a:ext>
              </a:extLst>
            </p:cNvPr>
            <p:cNvSpPr txBox="1"/>
            <p:nvPr/>
          </p:nvSpPr>
          <p:spPr>
            <a:xfrm>
              <a:off x="3240826" y="4581525"/>
              <a:ext cx="188057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NUTRITIONAL SUPPORT</a:t>
              </a:r>
            </a:p>
          </p:txBody>
        </p:sp>
        <p:pic>
          <p:nvPicPr>
            <p:cNvPr id="20" name="Picture 19">
              <a:extLst>
                <a:ext uri="{FF2B5EF4-FFF2-40B4-BE49-F238E27FC236}">
                  <a16:creationId xmlns:a16="http://schemas.microsoft.com/office/drawing/2014/main" id="{6EDEEC4D-A53D-CD4D-897E-EDD7AD4B70F3}"/>
                </a:ext>
              </a:extLst>
            </p:cNvPr>
            <p:cNvPicPr>
              <a:picLocks noChangeAspect="1"/>
            </p:cNvPicPr>
            <p:nvPr/>
          </p:nvPicPr>
          <p:blipFill>
            <a:blip r:embed="rId6">
              <a:duotone>
                <a:schemeClr val="accent2">
                  <a:shade val="45000"/>
                  <a:satMod val="135000"/>
                </a:schemeClr>
                <a:prstClr val="white"/>
              </a:duotone>
            </a:blip>
            <a:stretch>
              <a:fillRect/>
            </a:stretch>
          </p:blipFill>
          <p:spPr>
            <a:xfrm>
              <a:off x="3450863" y="2930525"/>
              <a:ext cx="1460500" cy="1651000"/>
            </a:xfrm>
            <a:prstGeom prst="rect">
              <a:avLst/>
            </a:prstGeom>
          </p:spPr>
        </p:pic>
      </p:grpSp>
    </p:spTree>
    <p:extLst>
      <p:ext uri="{BB962C8B-B14F-4D97-AF65-F5344CB8AC3E}">
        <p14:creationId xmlns:p14="http://schemas.microsoft.com/office/powerpoint/2010/main" val="1291275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2017940" y="1469573"/>
            <a:ext cx="8219755" cy="5112712"/>
          </a:xfrm>
        </p:spPr>
        <p:txBody>
          <a:bodyPr/>
          <a:lstStyle/>
          <a:p>
            <a:pPr algn="ctr"/>
            <a:endParaRPr lang="en-US" sz="2700" b="1" dirty="0">
              <a:solidFill>
                <a:schemeClr val="tx1"/>
              </a:solidFill>
              <a:hlinkClick r:id="rId3"/>
            </a:endParaRPr>
          </a:p>
          <a:p>
            <a:pPr algn="ctr"/>
            <a:r>
              <a:rPr lang="en-US" sz="2700" dirty="0">
                <a:solidFill>
                  <a:schemeClr val="tx1"/>
                </a:solidFill>
              </a:rPr>
              <a:t>For publications, policy briefs and reports:</a:t>
            </a:r>
          </a:p>
          <a:p>
            <a:pPr algn="ctr"/>
            <a:endParaRPr lang="en-US" sz="2700" b="1" dirty="0">
              <a:solidFill>
                <a:schemeClr val="tx1"/>
              </a:solidFill>
              <a:hlinkClick r:id="rId3"/>
            </a:endParaRPr>
          </a:p>
          <a:p>
            <a:pPr algn="ctr"/>
            <a:r>
              <a:rPr lang="en-US" sz="2700" dirty="0">
                <a:solidFill>
                  <a:schemeClr val="accent1"/>
                </a:solidFill>
                <a:hlinkClick r:id="rId3"/>
              </a:rPr>
              <a:t>www.youngcarers.org.za</a:t>
            </a:r>
            <a:r>
              <a:rPr lang="en-US" sz="2700" dirty="0">
                <a:solidFill>
                  <a:schemeClr val="accent1"/>
                </a:solidFill>
              </a:rPr>
              <a:t>  </a:t>
            </a:r>
          </a:p>
          <a:p>
            <a:pPr algn="ctr"/>
            <a:r>
              <a:rPr lang="en-US" sz="2700" dirty="0">
                <a:solidFill>
                  <a:schemeClr val="accent1"/>
                </a:solidFill>
                <a:hlinkClick r:id="rId4"/>
              </a:rPr>
              <a:t>www.mzantsiwakho.org</a:t>
            </a:r>
            <a:r>
              <a:rPr lang="en-US" sz="2700" dirty="0">
                <a:solidFill>
                  <a:schemeClr val="accent1"/>
                </a:solidFill>
              </a:rPr>
              <a:t>  </a:t>
            </a:r>
          </a:p>
          <a:p>
            <a:pPr algn="ctr"/>
            <a:endParaRPr lang="en-US" sz="2700" dirty="0">
              <a:solidFill>
                <a:schemeClr val="accent1"/>
              </a:solidFill>
            </a:endParaRPr>
          </a:p>
          <a:p>
            <a:pPr algn="ctr"/>
            <a:r>
              <a:rPr lang="en-US" sz="2700" dirty="0">
                <a:solidFill>
                  <a:schemeClr val="tx1"/>
                </a:solidFill>
              </a:rPr>
              <a:t>Camille Wittesaele	</a:t>
            </a:r>
            <a:r>
              <a:rPr lang="en-US" sz="2700" dirty="0">
                <a:solidFill>
                  <a:schemeClr val="tx1"/>
                </a:solidFill>
                <a:hlinkClick r:id="rId5"/>
              </a:rPr>
              <a:t>camille.wittesaele@spi.ox.ac.uk</a:t>
            </a:r>
            <a:r>
              <a:rPr lang="en-US" sz="2700" dirty="0">
                <a:solidFill>
                  <a:schemeClr val="tx1"/>
                </a:solidFill>
              </a:rPr>
              <a:t> </a:t>
            </a:r>
          </a:p>
          <a:p>
            <a:pPr algn="ctr"/>
            <a:r>
              <a:rPr lang="en-US" sz="2700" dirty="0">
                <a:solidFill>
                  <a:schemeClr val="tx1"/>
                </a:solidFill>
              </a:rPr>
              <a:t>Lucie </a:t>
            </a:r>
            <a:r>
              <a:rPr lang="en-US" sz="2700" dirty="0" err="1">
                <a:solidFill>
                  <a:schemeClr val="tx1"/>
                </a:solidFill>
              </a:rPr>
              <a:t>Cluver</a:t>
            </a:r>
            <a:r>
              <a:rPr lang="en-US" sz="2700" dirty="0">
                <a:solidFill>
                  <a:schemeClr val="tx1"/>
                </a:solidFill>
              </a:rPr>
              <a:t>	</a:t>
            </a:r>
            <a:r>
              <a:rPr lang="en-US" sz="2700" dirty="0">
                <a:solidFill>
                  <a:schemeClr val="tx1"/>
                </a:solidFill>
                <a:hlinkClick r:id="rId6"/>
              </a:rPr>
              <a:t>lucie.cluver@spi.ox.ac.uk</a:t>
            </a:r>
            <a:endParaRPr lang="en-US" sz="2700" dirty="0">
              <a:solidFill>
                <a:schemeClr val="tx1"/>
              </a:solidFill>
            </a:endParaRPr>
          </a:p>
          <a:p>
            <a:pPr algn="ctr"/>
            <a:r>
              <a:rPr lang="en-US" sz="2700" dirty="0" err="1">
                <a:solidFill>
                  <a:schemeClr val="tx1"/>
                </a:solidFill>
              </a:rPr>
              <a:t>Elona</a:t>
            </a:r>
            <a:r>
              <a:rPr lang="en-US" sz="2700" dirty="0">
                <a:solidFill>
                  <a:schemeClr val="tx1"/>
                </a:solidFill>
              </a:rPr>
              <a:t> </a:t>
            </a:r>
            <a:r>
              <a:rPr lang="en-US" sz="2700" dirty="0" err="1">
                <a:solidFill>
                  <a:schemeClr val="tx1"/>
                </a:solidFill>
              </a:rPr>
              <a:t>Toska</a:t>
            </a:r>
            <a:r>
              <a:rPr lang="en-US" sz="2700" dirty="0">
                <a:solidFill>
                  <a:schemeClr val="tx1"/>
                </a:solidFill>
              </a:rPr>
              <a:t>	</a:t>
            </a:r>
            <a:r>
              <a:rPr lang="en-US" sz="2700" dirty="0">
                <a:solidFill>
                  <a:schemeClr val="accent1"/>
                </a:solidFill>
                <a:hlinkClick r:id="rId7"/>
              </a:rPr>
              <a:t>elona.toska@uct.ac.za</a:t>
            </a:r>
            <a:r>
              <a:rPr lang="en-US" sz="2700" dirty="0">
                <a:solidFill>
                  <a:schemeClr val="accent1"/>
                </a:solidFill>
              </a:rPr>
              <a:t>  </a:t>
            </a:r>
          </a:p>
        </p:txBody>
      </p:sp>
      <p:sp>
        <p:nvSpPr>
          <p:cNvPr id="2" name="Title 1"/>
          <p:cNvSpPr>
            <a:spLocks noGrp="1"/>
          </p:cNvSpPr>
          <p:nvPr>
            <p:ph type="ctrTitle" idx="4294967295"/>
          </p:nvPr>
        </p:nvSpPr>
        <p:spPr>
          <a:xfrm>
            <a:off x="0" y="0"/>
            <a:ext cx="12192000" cy="1774373"/>
          </a:xfrm>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b="1" dirty="0">
                <a:solidFill>
                  <a:schemeClr val="bg1"/>
                </a:solidFill>
              </a:rPr>
              <a:t>THANK YOU</a:t>
            </a:r>
          </a:p>
        </p:txBody>
      </p:sp>
    </p:spTree>
    <p:extLst>
      <p:ext uri="{BB962C8B-B14F-4D97-AF65-F5344CB8AC3E}">
        <p14:creationId xmlns:p14="http://schemas.microsoft.com/office/powerpoint/2010/main" val="2601429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descr="Image result for keiskamma tru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06030" y="5972942"/>
            <a:ext cx="1612075" cy="759832"/>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5" descr="Image result for small projects found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91813" y="4657179"/>
            <a:ext cx="1185473" cy="110427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p:cNvPicPr>
            <a:picLocks noChangeAspect="1"/>
          </p:cNvPicPr>
          <p:nvPr/>
        </p:nvPicPr>
        <p:blipFill>
          <a:blip r:embed="rId5"/>
          <a:stretch>
            <a:fillRect/>
          </a:stretch>
        </p:blipFill>
        <p:spPr>
          <a:xfrm>
            <a:off x="9885046" y="2324742"/>
            <a:ext cx="1103825" cy="1121920"/>
          </a:xfrm>
          <a:prstGeom prst="rect">
            <a:avLst/>
          </a:prstGeom>
        </p:spPr>
      </p:pic>
      <p:pic>
        <p:nvPicPr>
          <p:cNvPr id="21" name="Picture 1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73772" y="2324087"/>
            <a:ext cx="1323122" cy="11075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 name="Picture 2" descr="C:\Users\smedley\Downloads\jnj_logo_rgb (1).jpg"/>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7114" y="3983659"/>
            <a:ext cx="2923933" cy="738303"/>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1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464" y="1155308"/>
            <a:ext cx="2481768" cy="7337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Picture 35" descr="https://www.iasociety.org/Web/WebContent/Image/logo_cipher_main.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818586" y="3172247"/>
            <a:ext cx="1901254" cy="622070"/>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63FCE700-B8C1-446B-9A74-FBDE2C9BA82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535994" y="220634"/>
            <a:ext cx="4875215" cy="2628637"/>
          </a:xfrm>
          <a:prstGeom prst="rect">
            <a:avLst/>
          </a:prstGeom>
        </p:spPr>
      </p:pic>
      <p:pic>
        <p:nvPicPr>
          <p:cNvPr id="30" name="Picture 29">
            <a:extLst>
              <a:ext uri="{FF2B5EF4-FFF2-40B4-BE49-F238E27FC236}">
                <a16:creationId xmlns:a16="http://schemas.microsoft.com/office/drawing/2014/main" id="{C6BF88D1-D8FE-45AC-885F-7A826480886F}"/>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1005073" y="3163647"/>
            <a:ext cx="1055448" cy="1444738"/>
          </a:xfrm>
          <a:prstGeom prst="rect">
            <a:avLst/>
          </a:prstGeom>
        </p:spPr>
      </p:pic>
      <p:pic>
        <p:nvPicPr>
          <p:cNvPr id="31" name="Picture 30">
            <a:extLst>
              <a:ext uri="{FF2B5EF4-FFF2-40B4-BE49-F238E27FC236}">
                <a16:creationId xmlns:a16="http://schemas.microsoft.com/office/drawing/2014/main" id="{E24E5C7C-44C8-4468-BAEF-D3570DFDFE84}"/>
              </a:ext>
            </a:extLst>
          </p:cNvPr>
          <p:cNvPicPr>
            <a:picLocks noChangeAspect="1"/>
          </p:cNvPicPr>
          <p:nvPr/>
        </p:nvPicPr>
        <p:blipFill>
          <a:blip r:embed="rId12"/>
          <a:stretch>
            <a:fillRect/>
          </a:stretch>
        </p:blipFill>
        <p:spPr>
          <a:xfrm>
            <a:off x="182991" y="1990393"/>
            <a:ext cx="1280660" cy="1222058"/>
          </a:xfrm>
          <a:prstGeom prst="rect">
            <a:avLst/>
          </a:prstGeom>
        </p:spPr>
      </p:pic>
      <p:pic>
        <p:nvPicPr>
          <p:cNvPr id="27" name="Picture 26" descr="Image result for oak foundation">
            <a:extLst>
              <a:ext uri="{FF2B5EF4-FFF2-40B4-BE49-F238E27FC236}">
                <a16:creationId xmlns:a16="http://schemas.microsoft.com/office/drawing/2014/main" id="{19A559A6-F926-4CDA-9A20-27258E844D70}"/>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17626" y="3236966"/>
            <a:ext cx="1760508" cy="6302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7572E3A2-7930-44E5-BB8D-B778AF345261" descr="01478978-61C2-48C1-93D4-A48F43A48315@vpn">
            <a:extLst>
              <a:ext uri="{FF2B5EF4-FFF2-40B4-BE49-F238E27FC236}">
                <a16:creationId xmlns:a16="http://schemas.microsoft.com/office/drawing/2014/main" id="{4F5412FD-2781-46E6-B51F-DA5D1E80AAE4}"/>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430000" y="3935048"/>
            <a:ext cx="2560361" cy="88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EFE70B05-FB23-4C7F-9744-6107FCF42FE2" descr="Research England Logo">
            <a:extLst>
              <a:ext uri="{FF2B5EF4-FFF2-40B4-BE49-F238E27FC236}">
                <a16:creationId xmlns:a16="http://schemas.microsoft.com/office/drawing/2014/main" id="{ED9C3291-0EE0-449A-B042-275445AFB376}"/>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17056" y="4919328"/>
            <a:ext cx="1921505" cy="77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B3D6501-091E-F640-9F4E-857B10589DA1}"/>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6905647" y="4831200"/>
            <a:ext cx="3120027" cy="780007"/>
          </a:xfrm>
          <a:prstGeom prst="rect">
            <a:avLst/>
          </a:prstGeom>
        </p:spPr>
      </p:pic>
      <p:pic>
        <p:nvPicPr>
          <p:cNvPr id="12" name="Picture 11">
            <a:extLst>
              <a:ext uri="{FF2B5EF4-FFF2-40B4-BE49-F238E27FC236}">
                <a16:creationId xmlns:a16="http://schemas.microsoft.com/office/drawing/2014/main" id="{3ECDF589-06E8-2949-AA49-C400AC65C8DB}"/>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3199462" y="4750051"/>
            <a:ext cx="1966860" cy="874161"/>
          </a:xfrm>
          <a:prstGeom prst="rect">
            <a:avLst/>
          </a:prstGeom>
        </p:spPr>
      </p:pic>
      <p:pic>
        <p:nvPicPr>
          <p:cNvPr id="17" name="Picture 16">
            <a:extLst>
              <a:ext uri="{FF2B5EF4-FFF2-40B4-BE49-F238E27FC236}">
                <a16:creationId xmlns:a16="http://schemas.microsoft.com/office/drawing/2014/main" id="{3D9F90DD-FD38-4247-A1D9-209FC0F37F48}"/>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3199462" y="4096746"/>
            <a:ext cx="1978634" cy="524944"/>
          </a:xfrm>
          <a:prstGeom prst="rect">
            <a:avLst/>
          </a:prstGeom>
        </p:spPr>
      </p:pic>
      <p:pic>
        <p:nvPicPr>
          <p:cNvPr id="34" name="Picture 33">
            <a:extLst>
              <a:ext uri="{FF2B5EF4-FFF2-40B4-BE49-F238E27FC236}">
                <a16:creationId xmlns:a16="http://schemas.microsoft.com/office/drawing/2014/main" id="{768C628F-1758-CA48-BDEE-3C80375E19FE}"/>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4827805" y="5889713"/>
            <a:ext cx="2524855" cy="860910"/>
          </a:xfrm>
          <a:prstGeom prst="rect">
            <a:avLst/>
          </a:prstGeom>
        </p:spPr>
      </p:pic>
      <p:pic>
        <p:nvPicPr>
          <p:cNvPr id="36" name="Picture 35">
            <a:extLst>
              <a:ext uri="{FF2B5EF4-FFF2-40B4-BE49-F238E27FC236}">
                <a16:creationId xmlns:a16="http://schemas.microsoft.com/office/drawing/2014/main" id="{BD315BB0-AF6B-C440-9351-F0069D6B28B2}"/>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7508280" y="5843774"/>
            <a:ext cx="2578100" cy="889000"/>
          </a:xfrm>
          <a:prstGeom prst="rect">
            <a:avLst/>
          </a:prstGeom>
        </p:spPr>
      </p:pic>
      <p:pic>
        <p:nvPicPr>
          <p:cNvPr id="38" name="Picture 37">
            <a:extLst>
              <a:ext uri="{FF2B5EF4-FFF2-40B4-BE49-F238E27FC236}">
                <a16:creationId xmlns:a16="http://schemas.microsoft.com/office/drawing/2014/main" id="{F010A0AD-2811-BD43-B813-00F16562F16A}"/>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2240190" y="5811059"/>
            <a:ext cx="2462215" cy="887195"/>
          </a:xfrm>
          <a:prstGeom prst="rect">
            <a:avLst/>
          </a:prstGeom>
        </p:spPr>
      </p:pic>
      <p:pic>
        <p:nvPicPr>
          <p:cNvPr id="40" name="Picture 39">
            <a:extLst>
              <a:ext uri="{FF2B5EF4-FFF2-40B4-BE49-F238E27FC236}">
                <a16:creationId xmlns:a16="http://schemas.microsoft.com/office/drawing/2014/main" id="{7FBFC950-0F90-6C4C-B588-EC6BC3C844F2}"/>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5190171" y="4076536"/>
            <a:ext cx="2031414" cy="607203"/>
          </a:xfrm>
          <a:prstGeom prst="rect">
            <a:avLst/>
          </a:prstGeom>
        </p:spPr>
      </p:pic>
      <p:pic>
        <p:nvPicPr>
          <p:cNvPr id="42" name="Picture 41">
            <a:extLst>
              <a:ext uri="{FF2B5EF4-FFF2-40B4-BE49-F238E27FC236}">
                <a16:creationId xmlns:a16="http://schemas.microsoft.com/office/drawing/2014/main" id="{41B059AF-A805-9B45-82B0-552AB52B9BE0}"/>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5413020" y="3052475"/>
            <a:ext cx="1498979" cy="721820"/>
          </a:xfrm>
          <a:prstGeom prst="rect">
            <a:avLst/>
          </a:prstGeom>
        </p:spPr>
      </p:pic>
      <p:pic>
        <p:nvPicPr>
          <p:cNvPr id="44" name="Picture 43">
            <a:extLst>
              <a:ext uri="{FF2B5EF4-FFF2-40B4-BE49-F238E27FC236}">
                <a16:creationId xmlns:a16="http://schemas.microsoft.com/office/drawing/2014/main" id="{4C4DF7D4-5E29-B942-B8F4-B92D6AB08669}"/>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5463120" y="4586032"/>
            <a:ext cx="1716396" cy="1009241"/>
          </a:xfrm>
          <a:prstGeom prst="rect">
            <a:avLst/>
          </a:prstGeom>
        </p:spPr>
      </p:pic>
      <p:pic>
        <p:nvPicPr>
          <p:cNvPr id="3" name="Picture 2">
            <a:extLst>
              <a:ext uri="{FF2B5EF4-FFF2-40B4-BE49-F238E27FC236}">
                <a16:creationId xmlns:a16="http://schemas.microsoft.com/office/drawing/2014/main" id="{6E89CA8D-AA75-524E-BD96-29A4900880F1}"/>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8762281" y="1078533"/>
            <a:ext cx="1331023" cy="887349"/>
          </a:xfrm>
          <a:prstGeom prst="rect">
            <a:avLst/>
          </a:prstGeom>
        </p:spPr>
      </p:pic>
      <p:pic>
        <p:nvPicPr>
          <p:cNvPr id="6" name="Picture 5">
            <a:extLst>
              <a:ext uri="{FF2B5EF4-FFF2-40B4-BE49-F238E27FC236}">
                <a16:creationId xmlns:a16="http://schemas.microsoft.com/office/drawing/2014/main" id="{5FA65295-9B23-2A46-8FEE-D5A8F0515472}"/>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7581285" y="1023244"/>
            <a:ext cx="1001317" cy="1001317"/>
          </a:xfrm>
          <a:prstGeom prst="rect">
            <a:avLst/>
          </a:prstGeom>
        </p:spPr>
      </p:pic>
      <p:pic>
        <p:nvPicPr>
          <p:cNvPr id="32" name="Picture 31" descr="/var/folders/kz/n7mx8jfj30b2t8b6g11q5hxh0000gn/T/com.microsoft.Excel/WebArchiveCopyPasteTempFiles/MRC_logo%20colour_RGB%20-%20non%20professional%20print.jpg">
            <a:extLst>
              <a:ext uri="{FF2B5EF4-FFF2-40B4-BE49-F238E27FC236}">
                <a16:creationId xmlns:a16="http://schemas.microsoft.com/office/drawing/2014/main" id="{00000000-0008-0000-0000-000012000000}"/>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0506030" y="1192127"/>
            <a:ext cx="1386090" cy="69697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70B2065D-A00D-F149-A513-029F0549DF5D}"/>
              </a:ext>
            </a:extLst>
          </p:cNvPr>
          <p:cNvPicPr>
            <a:picLocks noChangeAspect="1"/>
          </p:cNvPicPr>
          <p:nvPr/>
        </p:nvPicPr>
        <p:blipFill rotWithShape="1">
          <a:blip r:embed="rId28" cstate="hqprint">
            <a:extLst>
              <a:ext uri="{28A0092B-C50C-407E-A947-70E740481C1C}">
                <a14:useLocalDpi xmlns:a14="http://schemas.microsoft.com/office/drawing/2010/main"/>
              </a:ext>
            </a:extLst>
          </a:blip>
          <a:srcRect/>
          <a:stretch/>
        </p:blipFill>
        <p:spPr>
          <a:xfrm>
            <a:off x="117056" y="262604"/>
            <a:ext cx="1467901" cy="904495"/>
          </a:xfrm>
          <a:prstGeom prst="rect">
            <a:avLst/>
          </a:prstGeom>
        </p:spPr>
      </p:pic>
      <p:pic>
        <p:nvPicPr>
          <p:cNvPr id="2" name="Picture 1"/>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9815028" y="227060"/>
            <a:ext cx="1076785" cy="618906"/>
          </a:xfrm>
          <a:prstGeom prst="rect">
            <a:avLst/>
          </a:prstGeom>
        </p:spPr>
      </p:pic>
      <p:pic>
        <p:nvPicPr>
          <p:cNvPr id="9" name="Picture 8"/>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7521039" y="262604"/>
            <a:ext cx="1872767" cy="552176"/>
          </a:xfrm>
          <a:prstGeom prst="rect">
            <a:avLst/>
          </a:prstGeom>
        </p:spPr>
      </p:pic>
      <p:pic>
        <p:nvPicPr>
          <p:cNvPr id="35" name="Picture 34">
            <a:extLst>
              <a:ext uri="{FF2B5EF4-FFF2-40B4-BE49-F238E27FC236}">
                <a16:creationId xmlns:a16="http://schemas.microsoft.com/office/drawing/2014/main" id="{DE78809F-4FD4-B740-B00A-C70061C8251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83268" y="5889713"/>
            <a:ext cx="1994396" cy="876326"/>
          </a:xfrm>
          <a:prstGeom prst="rect">
            <a:avLst/>
          </a:prstGeom>
        </p:spPr>
      </p:pic>
      <p:pic>
        <p:nvPicPr>
          <p:cNvPr id="22" name="Picture 13" descr="Image result for kheth'impilo">
            <a:extLst>
              <a:ext uri="{FF2B5EF4-FFF2-40B4-BE49-F238E27FC236}">
                <a16:creationId xmlns:a16="http://schemas.microsoft.com/office/drawing/2014/main" id="{4D47E381-802E-4F39-953F-0384CEE6E33E}"/>
              </a:ext>
            </a:extLst>
          </p:cNvP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9990361" y="3929546"/>
            <a:ext cx="969659" cy="1066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33740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4928" y="-653650"/>
            <a:ext cx="12593755" cy="9010840"/>
            <a:chOff x="-1682620" y="-717445"/>
            <a:chExt cx="12593755" cy="9010840"/>
          </a:xfrm>
        </p:grpSpPr>
        <p:grpSp>
          <p:nvGrpSpPr>
            <p:cNvPr id="5" name="Group 4"/>
            <p:cNvGrpSpPr/>
            <p:nvPr/>
          </p:nvGrpSpPr>
          <p:grpSpPr>
            <a:xfrm>
              <a:off x="-1682620" y="-717445"/>
              <a:ext cx="12593755" cy="9010840"/>
              <a:chOff x="-1758820" y="-750780"/>
              <a:chExt cx="12593755" cy="9010840"/>
            </a:xfrm>
          </p:grpSpPr>
          <p:pic>
            <p:nvPicPr>
              <p:cNvPr id="7" name="Picture 6"/>
              <p:cNvPicPr>
                <a:picLocks/>
              </p:cNvPicPr>
              <p:nvPr/>
            </p:nvPicPr>
            <p:blipFill>
              <a:blip r:embed="rId3" cstate="email">
                <a:alphaModFix amt="3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758820" y="-750780"/>
                <a:ext cx="12593755" cy="9010840"/>
              </a:xfrm>
              <a:prstGeom prst="rect">
                <a:avLst/>
              </a:prstGeom>
              <a:ln>
                <a:noFill/>
              </a:ln>
              <a:effectLst/>
            </p:spPr>
          </p:pic>
          <p:sp>
            <p:nvSpPr>
              <p:cNvPr id="8" name="Rectangle 7"/>
              <p:cNvSpPr/>
              <p:nvPr/>
            </p:nvSpPr>
            <p:spPr>
              <a:xfrm>
                <a:off x="-1600202" y="541950"/>
                <a:ext cx="12192000" cy="5755337"/>
              </a:xfrm>
              <a:prstGeom prst="rect">
                <a:avLst/>
              </a:prstGeom>
            </p:spPr>
            <p:txBody>
              <a:bodyPr wrap="square" lIns="91359" tIns="45678" rIns="91359" bIns="45678">
                <a:spAutoFit/>
              </a:bodyPr>
              <a:lstStyle/>
              <a:p>
                <a:r>
                  <a:rPr lang="en-US" sz="1600" u="sng" dirty="0">
                    <a:solidFill>
                      <a:srgbClr val="000000"/>
                    </a:solidFill>
                  </a:rPr>
                  <a:t>Analysis and writing:</a:t>
                </a:r>
                <a:r>
                  <a:rPr lang="en-US" sz="1600" dirty="0">
                    <a:solidFill>
                      <a:srgbClr val="000000"/>
                    </a:solidFill>
                  </a:rPr>
                  <a:t> Lucie Cluver, Rebecca Hodes, Elona Toska, Lesley Gittings, Roxanna Haghighat, Mark Orkin, Siyanai Zhou, Marija Pantelic, Lorraine Sherr, Mark Boyes, Franziska Meinck, Helen Natukunda, Eda He, Laurence Campeau, Craig Carty, Mosa Moshabela.</a:t>
                </a:r>
              </a:p>
              <a:p>
                <a:endParaRPr lang="en-ZA" sz="1600" dirty="0">
                  <a:solidFill>
                    <a:srgbClr val="000000"/>
                  </a:solidFill>
                </a:endParaRPr>
              </a:p>
              <a:p>
                <a:r>
                  <a:rPr lang="en-US" sz="1600" u="sng" dirty="0">
                    <a:solidFill>
                      <a:srgbClr val="000000"/>
                    </a:solidFill>
                  </a:rPr>
                  <a:t>Oxford team:</a:t>
                </a:r>
                <a:r>
                  <a:rPr lang="en-US" sz="1600" dirty="0">
                    <a:solidFill>
                      <a:srgbClr val="000000"/>
                    </a:solidFill>
                  </a:rPr>
                  <a:t> Camille Wittesaele, Sally Medley, Maria </a:t>
                </a:r>
                <a:r>
                  <a:rPr lang="en-US" sz="1600" dirty="0" err="1">
                    <a:solidFill>
                      <a:srgbClr val="000000"/>
                    </a:solidFill>
                  </a:rPr>
                  <a:t>Michaloupoulou</a:t>
                </a:r>
                <a:r>
                  <a:rPr lang="en-US" sz="1600" dirty="0">
                    <a:solidFill>
                      <a:srgbClr val="000000"/>
                    </a:solidFill>
                  </a:rPr>
                  <a:t>, Jenny Doubt, Lizzy Button, Anna Carlqvist, Sarah Hoeksma, Colleen Kelly, Vince Evans Gutierrez, Melissa Pancoast, </a:t>
                </a:r>
                <a:r>
                  <a:rPr lang="en-US" sz="1600" dirty="0" err="1">
                    <a:solidFill>
                      <a:srgbClr val="000000"/>
                    </a:solidFill>
                  </a:rPr>
                  <a:t>Amogh</a:t>
                </a:r>
                <a:r>
                  <a:rPr lang="en-US" sz="1600" dirty="0">
                    <a:solidFill>
                      <a:srgbClr val="000000"/>
                    </a:solidFill>
                  </a:rPr>
                  <a:t> Sharma, Louis </a:t>
                </a:r>
                <a:r>
                  <a:rPr lang="en-US" sz="1600" dirty="0" err="1">
                    <a:solidFill>
                      <a:srgbClr val="000000"/>
                    </a:solidFill>
                  </a:rPr>
                  <a:t>Pilard</a:t>
                </a:r>
                <a:r>
                  <a:rPr lang="en-US" sz="1600" dirty="0">
                    <a:solidFill>
                      <a:srgbClr val="000000"/>
                    </a:solidFill>
                  </a:rPr>
                  <a:t>, Alexa Yakubovich.</a:t>
                </a:r>
              </a:p>
              <a:p>
                <a:endParaRPr lang="en-ZA" sz="1600" dirty="0">
                  <a:solidFill>
                    <a:srgbClr val="000000"/>
                  </a:solidFill>
                </a:endParaRPr>
              </a:p>
              <a:p>
                <a:r>
                  <a:rPr lang="en-US" sz="1600" u="sng" dirty="0">
                    <a:solidFill>
                      <a:srgbClr val="000000"/>
                    </a:solidFill>
                  </a:rPr>
                  <a:t>UCT team: </a:t>
                </a:r>
                <a:r>
                  <a:rPr lang="en-US" sz="1600" dirty="0">
                    <a:solidFill>
                      <a:srgbClr val="000000"/>
                    </a:solidFill>
                  </a:rPr>
                  <a:t>Marius Coqui, Nondumiso Hlwele, </a:t>
                </a:r>
                <a:r>
                  <a:rPr lang="en-US" sz="1600" dirty="0" err="1">
                    <a:solidFill>
                      <a:srgbClr val="000000"/>
                    </a:solidFill>
                  </a:rPr>
                  <a:t>Thobani</a:t>
                </a:r>
                <a:r>
                  <a:rPr lang="en-US" sz="1600" dirty="0">
                    <a:solidFill>
                      <a:srgbClr val="000000"/>
                    </a:solidFill>
                  </a:rPr>
                  <a:t> </a:t>
                </a:r>
                <a:r>
                  <a:rPr lang="en-US" sz="1600" dirty="0" err="1">
                    <a:solidFill>
                      <a:srgbClr val="000000"/>
                    </a:solidFill>
                  </a:rPr>
                  <a:t>Ncapai</a:t>
                </a:r>
                <a:r>
                  <a:rPr lang="en-US" sz="1600" dirty="0">
                    <a:solidFill>
                      <a:srgbClr val="000000"/>
                    </a:solidFill>
                  </a:rPr>
                  <a:t>, Sarah Walters, Fundiswa Menziwa, </a:t>
                </a:r>
                <a:r>
                  <a:rPr lang="en-US" sz="1600" dirty="0" err="1">
                    <a:solidFill>
                      <a:srgbClr val="000000"/>
                    </a:solidFill>
                  </a:rPr>
                  <a:t>Nozuko</a:t>
                </a:r>
                <a:r>
                  <a:rPr lang="en-US" sz="1600" dirty="0">
                    <a:solidFill>
                      <a:srgbClr val="000000"/>
                    </a:solidFill>
                  </a:rPr>
                  <a:t> Boqwana, Noxolo Myeketsi, Siyanai Zhou, Jane Kelly.</a:t>
                </a:r>
              </a:p>
              <a:p>
                <a:endParaRPr lang="en-ZA" sz="1600" dirty="0">
                  <a:solidFill>
                    <a:srgbClr val="000000"/>
                  </a:solidFill>
                </a:endParaRPr>
              </a:p>
              <a:p>
                <a:r>
                  <a:rPr lang="en-ZA" sz="1600" u="sng" dirty="0">
                    <a:solidFill>
                      <a:srgbClr val="000000"/>
                    </a:solidFill>
                  </a:rPr>
                  <a:t>Field team: </a:t>
                </a:r>
                <a:r>
                  <a:rPr lang="en-ZA" sz="1600" dirty="0">
                    <a:solidFill>
                      <a:srgbClr val="000000"/>
                    </a:solidFill>
                  </a:rPr>
                  <a:t> S </a:t>
                </a:r>
                <a:r>
                  <a:rPr lang="en-ZA" sz="1600" dirty="0" err="1">
                    <a:solidFill>
                      <a:srgbClr val="000000"/>
                    </a:solidFill>
                  </a:rPr>
                  <a:t>Banzana</a:t>
                </a:r>
                <a:r>
                  <a:rPr lang="en-ZA" sz="1600" dirty="0">
                    <a:solidFill>
                      <a:srgbClr val="000000"/>
                    </a:solidFill>
                  </a:rPr>
                  <a:t>, O Barns, P Bellem, W </a:t>
                </a:r>
                <a:r>
                  <a:rPr lang="en-ZA" sz="1600" dirty="0" err="1">
                    <a:solidFill>
                      <a:srgbClr val="000000"/>
                    </a:solidFill>
                  </a:rPr>
                  <a:t>Booi</a:t>
                </a:r>
                <a:r>
                  <a:rPr lang="en-ZA" sz="1600" dirty="0">
                    <a:solidFill>
                      <a:srgbClr val="000000"/>
                    </a:solidFill>
                  </a:rPr>
                  <a:t>, N Boqwana, M Boyes, N Bungane, L Button, L Campeau, A Carlqvist, M Casale, C Carty, KE </a:t>
                </a:r>
                <a:r>
                  <a:rPr lang="en-ZA" sz="1600" dirty="0" err="1">
                    <a:solidFill>
                      <a:srgbClr val="000000"/>
                    </a:solidFill>
                  </a:rPr>
                  <a:t>Chademana</a:t>
                </a:r>
                <a:r>
                  <a:rPr lang="en-ZA" sz="1600" dirty="0">
                    <a:solidFill>
                      <a:srgbClr val="000000"/>
                    </a:solidFill>
                  </a:rPr>
                  <a:t>, L Cluver, M Coqui, J Doubt, M </a:t>
                </a:r>
                <a:r>
                  <a:rPr lang="en-ZA" sz="1600" dirty="0" err="1">
                    <a:solidFill>
                      <a:srgbClr val="000000"/>
                    </a:solidFill>
                  </a:rPr>
                  <a:t>Dukata</a:t>
                </a:r>
                <a:r>
                  <a:rPr lang="en-ZA" sz="1600" dirty="0">
                    <a:solidFill>
                      <a:srgbClr val="000000"/>
                    </a:solidFill>
                  </a:rPr>
                  <a:t>, Y Dunkley, C Dyer, A Egan, N Ella, J Ellis, V Evans Gutiérrez, N </a:t>
                </a:r>
                <a:r>
                  <a:rPr lang="en-ZA" sz="1600" dirty="0" err="1">
                    <a:solidFill>
                      <a:srgbClr val="000000"/>
                    </a:solidFill>
                  </a:rPr>
                  <a:t>Galela</a:t>
                </a:r>
                <a:r>
                  <a:rPr lang="en-ZA" sz="1600" dirty="0">
                    <a:solidFill>
                      <a:srgbClr val="000000"/>
                    </a:solidFill>
                  </a:rPr>
                  <a:t>, C Gilmer, L Gittings, N </a:t>
                </a:r>
                <a:r>
                  <a:rPr lang="en-ZA" sz="1600" dirty="0" err="1">
                    <a:solidFill>
                      <a:srgbClr val="000000"/>
                    </a:solidFill>
                  </a:rPr>
                  <a:t>Gwebecimele</a:t>
                </a:r>
                <a:r>
                  <a:rPr lang="en-ZA" sz="1600" dirty="0">
                    <a:solidFill>
                      <a:srgbClr val="000000"/>
                    </a:solidFill>
                  </a:rPr>
                  <a:t>, R Haghighat, E He, A </a:t>
                </a:r>
                <a:r>
                  <a:rPr lang="en-ZA" sz="1600" dirty="0" err="1">
                    <a:solidFill>
                      <a:srgbClr val="000000"/>
                    </a:solidFill>
                  </a:rPr>
                  <a:t>Heusel</a:t>
                </a:r>
                <a:r>
                  <a:rPr lang="en-ZA" sz="1600" dirty="0">
                    <a:solidFill>
                      <a:srgbClr val="000000"/>
                    </a:solidFill>
                  </a:rPr>
                  <a:t>, N Hlwele, R Hodes, S Hoeksma, N </a:t>
                </a:r>
                <a:r>
                  <a:rPr lang="en-ZA" sz="1600" dirty="0" err="1">
                    <a:solidFill>
                      <a:srgbClr val="000000"/>
                    </a:solidFill>
                  </a:rPr>
                  <a:t>Homani</a:t>
                </a:r>
                <a:r>
                  <a:rPr lang="en-ZA" sz="1600" dirty="0">
                    <a:solidFill>
                      <a:srgbClr val="000000"/>
                    </a:solidFill>
                  </a:rPr>
                  <a:t>, M </a:t>
                </a:r>
                <a:r>
                  <a:rPr lang="en-ZA" sz="1600" dirty="0" err="1">
                    <a:solidFill>
                      <a:srgbClr val="000000"/>
                    </a:solidFill>
                  </a:rPr>
                  <a:t>Isaacsohn</a:t>
                </a:r>
                <a:r>
                  <a:rPr lang="en-ZA" sz="1600" dirty="0">
                    <a:solidFill>
                      <a:srgbClr val="000000"/>
                    </a:solidFill>
                  </a:rPr>
                  <a:t>, V Jali, Z </a:t>
                </a:r>
                <a:r>
                  <a:rPr lang="en-ZA" sz="1600" dirty="0" err="1">
                    <a:solidFill>
                      <a:srgbClr val="000000"/>
                    </a:solidFill>
                  </a:rPr>
                  <a:t>Jantjies</a:t>
                </a:r>
                <a:r>
                  <a:rPr lang="en-ZA" sz="1600" dirty="0">
                    <a:solidFill>
                      <a:srgbClr val="000000"/>
                    </a:solidFill>
                  </a:rPr>
                  <a:t>, J Jochim, R Jopling, C Kama, B </a:t>
                </a:r>
                <a:r>
                  <a:rPr lang="en-ZA" sz="1600" dirty="0" err="1">
                    <a:solidFill>
                      <a:srgbClr val="000000"/>
                    </a:solidFill>
                  </a:rPr>
                  <a:t>Kamile</a:t>
                </a:r>
                <a:r>
                  <a:rPr lang="en-ZA" sz="1600" dirty="0">
                    <a:solidFill>
                      <a:srgbClr val="000000"/>
                    </a:solidFill>
                  </a:rPr>
                  <a:t>, C Kelly, B </a:t>
                </a:r>
                <a:r>
                  <a:rPr lang="en-ZA" sz="1600" dirty="0" err="1">
                    <a:solidFill>
                      <a:srgbClr val="000000"/>
                    </a:solidFill>
                  </a:rPr>
                  <a:t>Kinana</a:t>
                </a:r>
                <a:r>
                  <a:rPr lang="en-ZA" sz="1600" dirty="0">
                    <a:solidFill>
                      <a:srgbClr val="000000"/>
                    </a:solidFill>
                  </a:rPr>
                  <a:t>, P Kom, V Luke, O </a:t>
                </a:r>
                <a:r>
                  <a:rPr lang="en-ZA" sz="1600" dirty="0" err="1">
                    <a:solidFill>
                      <a:srgbClr val="000000"/>
                    </a:solidFill>
                  </a:rPr>
                  <a:t>Madikane</a:t>
                </a:r>
                <a:r>
                  <a:rPr lang="en-ZA" sz="1600" dirty="0">
                    <a:solidFill>
                      <a:srgbClr val="000000"/>
                    </a:solidFill>
                  </a:rPr>
                  <a:t>, B </a:t>
                </a:r>
                <a:r>
                  <a:rPr lang="en-ZA" sz="1600" dirty="0" err="1">
                    <a:solidFill>
                      <a:srgbClr val="000000"/>
                    </a:solidFill>
                  </a:rPr>
                  <a:t>Madondo</a:t>
                </a:r>
                <a:r>
                  <a:rPr lang="en-ZA" sz="1600" dirty="0">
                    <a:solidFill>
                      <a:srgbClr val="000000"/>
                    </a:solidFill>
                  </a:rPr>
                  <a:t>, S </a:t>
                </a:r>
                <a:r>
                  <a:rPr lang="en-ZA" sz="1600" dirty="0" err="1">
                    <a:solidFill>
                      <a:srgbClr val="000000"/>
                    </a:solidFill>
                  </a:rPr>
                  <a:t>Mahleza</a:t>
                </a:r>
                <a:r>
                  <a:rPr lang="en-ZA" sz="1600" dirty="0">
                    <a:solidFill>
                      <a:srgbClr val="000000"/>
                    </a:solidFill>
                  </a:rPr>
                  <a:t>, K Makabane, B </a:t>
                </a:r>
                <a:r>
                  <a:rPr lang="en-ZA" sz="1600" dirty="0" err="1">
                    <a:solidFill>
                      <a:srgbClr val="000000"/>
                    </a:solidFill>
                  </a:rPr>
                  <a:t>Makwenkwe</a:t>
                </a:r>
                <a:r>
                  <a:rPr lang="en-ZA" sz="1600" dirty="0">
                    <a:solidFill>
                      <a:srgbClr val="000000"/>
                    </a:solidFill>
                  </a:rPr>
                  <a:t>, T Mampangashe, Z Marikeni, D Mark, X </a:t>
                </a:r>
                <a:r>
                  <a:rPr lang="en-ZA" sz="1600" dirty="0" err="1">
                    <a:solidFill>
                      <a:srgbClr val="000000"/>
                    </a:solidFill>
                  </a:rPr>
                  <a:t>Matebese</a:t>
                </a:r>
                <a:r>
                  <a:rPr lang="en-ZA" sz="1600" dirty="0">
                    <a:solidFill>
                      <a:srgbClr val="000000"/>
                    </a:solidFill>
                  </a:rPr>
                  <a:t>, A </a:t>
                </a:r>
                <a:r>
                  <a:rPr lang="en-ZA" sz="1600" dirty="0" err="1">
                    <a:solidFill>
                      <a:srgbClr val="000000"/>
                    </a:solidFill>
                  </a:rPr>
                  <a:t>Mayekiso</a:t>
                </a:r>
                <a:r>
                  <a:rPr lang="en-ZA" sz="1600" dirty="0">
                    <a:solidFill>
                      <a:srgbClr val="000000"/>
                    </a:solidFill>
                  </a:rPr>
                  <a:t>, A Mbiko, A </a:t>
                </a:r>
                <a:r>
                  <a:rPr lang="en-ZA" sz="1600" dirty="0" err="1">
                    <a:solidFill>
                      <a:srgbClr val="000000"/>
                    </a:solidFill>
                  </a:rPr>
                  <a:t>Mboyiya</a:t>
                </a:r>
                <a:r>
                  <a:rPr lang="en-ZA" sz="1600" dirty="0">
                    <a:solidFill>
                      <a:srgbClr val="000000"/>
                    </a:solidFill>
                  </a:rPr>
                  <a:t>, S Mbula, N </a:t>
                </a:r>
                <a:r>
                  <a:rPr lang="en-ZA" sz="1600" dirty="0" err="1">
                    <a:solidFill>
                      <a:srgbClr val="000000"/>
                    </a:solidFill>
                  </a:rPr>
                  <a:t>Mdi</a:t>
                </a:r>
                <a:r>
                  <a:rPr lang="en-ZA" sz="1600" dirty="0">
                    <a:solidFill>
                      <a:srgbClr val="000000"/>
                    </a:solidFill>
                  </a:rPr>
                  <a:t>, F Meinck, D </a:t>
                </a:r>
                <a:r>
                  <a:rPr lang="en-ZA" sz="1600" dirty="0" err="1">
                    <a:solidFill>
                      <a:srgbClr val="000000"/>
                    </a:solidFill>
                  </a:rPr>
                  <a:t>Mhlauli</a:t>
                </a:r>
                <a:r>
                  <a:rPr lang="en-ZA" sz="1600" dirty="0">
                    <a:solidFill>
                      <a:srgbClr val="000000"/>
                    </a:solidFill>
                  </a:rPr>
                  <a:t>, B Mkati, S Medley, F Meinck, N </a:t>
                </a:r>
                <a:r>
                  <a:rPr lang="en-ZA" sz="1600" dirty="0" err="1">
                    <a:solidFill>
                      <a:srgbClr val="000000"/>
                    </a:solidFill>
                  </a:rPr>
                  <a:t>Mendu</a:t>
                </a:r>
                <a:r>
                  <a:rPr lang="en-ZA" sz="1600" dirty="0">
                    <a:solidFill>
                      <a:srgbClr val="000000"/>
                    </a:solidFill>
                  </a:rPr>
                  <a:t>, F Menziwa, P </a:t>
                </a:r>
                <a:r>
                  <a:rPr lang="en-ZA" sz="1600" dirty="0" err="1">
                    <a:solidFill>
                      <a:srgbClr val="000000"/>
                    </a:solidFill>
                  </a:rPr>
                  <a:t>Mngese</a:t>
                </a:r>
                <a:r>
                  <a:rPr lang="en-ZA" sz="1600" dirty="0">
                    <a:solidFill>
                      <a:srgbClr val="000000"/>
                    </a:solidFill>
                  </a:rPr>
                  <a:t>, S </a:t>
                </a:r>
                <a:r>
                  <a:rPr lang="en-ZA" sz="1600" dirty="0" err="1">
                    <a:solidFill>
                      <a:srgbClr val="000000"/>
                    </a:solidFill>
                  </a:rPr>
                  <a:t>Mngese</a:t>
                </a:r>
                <a:r>
                  <a:rPr lang="en-ZA" sz="1600" dirty="0">
                    <a:solidFill>
                      <a:srgbClr val="000000"/>
                    </a:solidFill>
                  </a:rPr>
                  <a:t>, P Mjo, S Mona, M Moshabela, T </a:t>
                </a:r>
                <a:r>
                  <a:rPr lang="en-ZA" sz="1600" dirty="0" err="1">
                    <a:solidFill>
                      <a:srgbClr val="000000"/>
                    </a:solidFill>
                  </a:rPr>
                  <a:t>Moyikwa</a:t>
                </a:r>
                <a:r>
                  <a:rPr lang="en-ZA" sz="1600" dirty="0">
                    <a:solidFill>
                      <a:srgbClr val="000000"/>
                    </a:solidFill>
                  </a:rPr>
                  <a:t>, S </a:t>
                </a:r>
                <a:r>
                  <a:rPr lang="en-ZA" sz="1600" dirty="0" err="1">
                    <a:solidFill>
                      <a:srgbClr val="000000"/>
                    </a:solidFill>
                  </a:rPr>
                  <a:t>Mpimpilashe</a:t>
                </a:r>
                <a:r>
                  <a:rPr lang="en-ZA" sz="1600" dirty="0">
                    <a:solidFill>
                      <a:srgbClr val="000000"/>
                    </a:solidFill>
                  </a:rPr>
                  <a:t>, M Mpumlwana, S </a:t>
                </a:r>
                <a:r>
                  <a:rPr lang="en-ZA" sz="1600" dirty="0" err="1">
                    <a:solidFill>
                      <a:srgbClr val="000000"/>
                    </a:solidFill>
                  </a:rPr>
                  <a:t>Mqalo</a:t>
                </a:r>
                <a:r>
                  <a:rPr lang="en-ZA" sz="1600" dirty="0">
                    <a:solidFill>
                      <a:srgbClr val="000000"/>
                    </a:solidFill>
                  </a:rPr>
                  <a:t>, Z </a:t>
                </a:r>
                <a:r>
                  <a:rPr lang="en-ZA" sz="1600" dirty="0" err="1">
                    <a:solidFill>
                      <a:srgbClr val="000000"/>
                    </a:solidFill>
                  </a:rPr>
                  <a:t>Mqhashane</a:t>
                </a:r>
                <a:r>
                  <a:rPr lang="en-ZA" sz="1600" dirty="0">
                    <a:solidFill>
                      <a:srgbClr val="000000"/>
                    </a:solidFill>
                  </a:rPr>
                  <a:t>, S </a:t>
                </a:r>
                <a:r>
                  <a:rPr lang="en-ZA" sz="1600" dirty="0" err="1">
                    <a:solidFill>
                      <a:srgbClr val="000000"/>
                    </a:solidFill>
                  </a:rPr>
                  <a:t>Mwellie</a:t>
                </a:r>
                <a:r>
                  <a:rPr lang="en-ZA" sz="1600" dirty="0">
                    <a:solidFill>
                      <a:srgbClr val="000000"/>
                    </a:solidFill>
                  </a:rPr>
                  <a:t>, N Myeketsi, P </a:t>
                </a:r>
                <a:r>
                  <a:rPr lang="en-ZA" sz="1600" dirty="0" err="1">
                    <a:solidFill>
                      <a:srgbClr val="000000"/>
                    </a:solidFill>
                  </a:rPr>
                  <a:t>Myoyo</a:t>
                </a:r>
                <a:r>
                  <a:rPr lang="en-ZA" sz="1600" dirty="0">
                    <a:solidFill>
                      <a:srgbClr val="000000"/>
                    </a:solidFill>
                  </a:rPr>
                  <a:t>, H Natukunda, T </a:t>
                </a:r>
                <a:r>
                  <a:rPr lang="en-ZA" sz="1600" dirty="0" err="1">
                    <a:solidFill>
                      <a:srgbClr val="000000"/>
                    </a:solidFill>
                  </a:rPr>
                  <a:t>Ncapai</a:t>
                </a:r>
                <a:r>
                  <a:rPr lang="en-ZA" sz="1600" dirty="0">
                    <a:solidFill>
                      <a:srgbClr val="000000"/>
                    </a:solidFill>
                  </a:rPr>
                  <a:t>, M Neel, U Ngesi, S Ngozi, P </a:t>
                </a:r>
                <a:r>
                  <a:rPr lang="en-ZA" sz="1600" dirty="0" err="1">
                    <a:solidFill>
                      <a:srgbClr val="000000"/>
                    </a:solidFill>
                  </a:rPr>
                  <a:t>Nobatye</a:t>
                </a:r>
                <a:r>
                  <a:rPr lang="en-ZA" sz="1600" dirty="0">
                    <a:solidFill>
                      <a:srgbClr val="000000"/>
                    </a:solidFill>
                  </a:rPr>
                  <a:t>, N Nurova, A Nyamweda, M Orkin, M Pancoast, M Pantelic, L </a:t>
                </a:r>
                <a:r>
                  <a:rPr lang="en-ZA" sz="1600" dirty="0" err="1">
                    <a:solidFill>
                      <a:srgbClr val="000000"/>
                    </a:solidFill>
                  </a:rPr>
                  <a:t>Parmley</a:t>
                </a:r>
                <a:r>
                  <a:rPr lang="en-ZA" sz="1600" dirty="0">
                    <a:solidFill>
                      <a:srgbClr val="000000"/>
                    </a:solidFill>
                  </a:rPr>
                  <a:t>, L </a:t>
                </a:r>
                <a:r>
                  <a:rPr lang="en-ZA" sz="1600" dirty="0" err="1">
                    <a:solidFill>
                      <a:srgbClr val="000000"/>
                    </a:solidFill>
                  </a:rPr>
                  <a:t>Pilard</a:t>
                </a:r>
                <a:r>
                  <a:rPr lang="en-ZA" sz="1600" dirty="0">
                    <a:solidFill>
                      <a:srgbClr val="000000"/>
                    </a:solidFill>
                  </a:rPr>
                  <a:t>, T Ramncwana, A Robb, J Rosenfeld, B Saliwe, J </a:t>
                </a:r>
                <a:r>
                  <a:rPr lang="en-ZA" sz="1600" dirty="0" err="1">
                    <a:solidFill>
                      <a:srgbClr val="000000"/>
                    </a:solidFill>
                  </a:rPr>
                  <a:t>Sandelson</a:t>
                </a:r>
                <a:r>
                  <a:rPr lang="en-ZA" sz="1600" dirty="0">
                    <a:solidFill>
                      <a:srgbClr val="000000"/>
                    </a:solidFill>
                  </a:rPr>
                  <a:t>, I Savage, D </a:t>
                </a:r>
                <a:r>
                  <a:rPr lang="en-ZA" sz="1600" dirty="0" err="1">
                    <a:solidFill>
                      <a:srgbClr val="000000"/>
                    </a:solidFill>
                  </a:rPr>
                  <a:t>Sephula</a:t>
                </a:r>
                <a:r>
                  <a:rPr lang="en-ZA" sz="1600" dirty="0">
                    <a:solidFill>
                      <a:srgbClr val="000000"/>
                    </a:solidFill>
                  </a:rPr>
                  <a:t>, N Shah, A Sharma, L Sherr, N Sibanda, L Sidloyi, M </a:t>
                </a:r>
                <a:r>
                  <a:rPr lang="en-ZA" sz="1600" dirty="0" err="1">
                    <a:solidFill>
                      <a:srgbClr val="000000"/>
                    </a:solidFill>
                  </a:rPr>
                  <a:t>Simandla</a:t>
                </a:r>
                <a:r>
                  <a:rPr lang="en-ZA" sz="1600" dirty="0">
                    <a:solidFill>
                      <a:srgbClr val="000000"/>
                    </a:solidFill>
                  </a:rPr>
                  <a:t>, U </a:t>
                </a:r>
                <a:r>
                  <a:rPr lang="en-ZA" sz="1600" dirty="0" err="1">
                    <a:solidFill>
                      <a:srgbClr val="000000"/>
                    </a:solidFill>
                  </a:rPr>
                  <a:t>Simandla</a:t>
                </a:r>
                <a:r>
                  <a:rPr lang="en-ZA" sz="1600" dirty="0">
                    <a:solidFill>
                      <a:srgbClr val="000000"/>
                    </a:solidFill>
                  </a:rPr>
                  <a:t>, N </a:t>
                </a:r>
                <a:r>
                  <a:rPr lang="en-ZA" sz="1600" dirty="0" err="1">
                    <a:solidFill>
                      <a:srgbClr val="000000"/>
                    </a:solidFill>
                  </a:rPr>
                  <a:t>Simaya</a:t>
                </a:r>
                <a:r>
                  <a:rPr lang="en-ZA" sz="1600" dirty="0">
                    <a:solidFill>
                      <a:srgbClr val="000000"/>
                    </a:solidFill>
                  </a:rPr>
                  <a:t>, I </a:t>
                </a:r>
                <a:r>
                  <a:rPr lang="en-ZA" sz="1600" dirty="0" err="1">
                    <a:solidFill>
                      <a:srgbClr val="000000"/>
                    </a:solidFill>
                  </a:rPr>
                  <a:t>Skracic</a:t>
                </a:r>
                <a:r>
                  <a:rPr lang="en-ZA" sz="1600" dirty="0">
                    <a:solidFill>
                      <a:srgbClr val="000000"/>
                    </a:solidFill>
                  </a:rPr>
                  <a:t>, R Smith, N </a:t>
                </a:r>
                <a:r>
                  <a:rPr lang="en-ZA" sz="1600" dirty="0" err="1">
                    <a:solidFill>
                      <a:srgbClr val="000000"/>
                    </a:solidFill>
                  </a:rPr>
                  <a:t>Sontsonga</a:t>
                </a:r>
                <a:r>
                  <a:rPr lang="en-ZA" sz="1600" dirty="0">
                    <a:solidFill>
                      <a:srgbClr val="000000"/>
                    </a:solidFill>
                  </a:rPr>
                  <a:t>, J Steinert, X </a:t>
                </a:r>
                <a:r>
                  <a:rPr lang="en-ZA" sz="1600" dirty="0" err="1">
                    <a:solidFill>
                      <a:srgbClr val="000000"/>
                    </a:solidFill>
                  </a:rPr>
                  <a:t>Swelindawo</a:t>
                </a:r>
                <a:r>
                  <a:rPr lang="en-ZA" sz="1600" dirty="0">
                    <a:solidFill>
                      <a:srgbClr val="000000"/>
                    </a:solidFill>
                  </a:rPr>
                  <a:t>, B </a:t>
                </a:r>
                <a:r>
                  <a:rPr lang="en-ZA" sz="1600" dirty="0" err="1">
                    <a:solidFill>
                      <a:srgbClr val="000000"/>
                    </a:solidFill>
                  </a:rPr>
                  <a:t>Taleni</a:t>
                </a:r>
                <a:r>
                  <a:rPr lang="en-ZA" sz="1600" dirty="0">
                    <a:solidFill>
                      <a:srgbClr val="000000"/>
                    </a:solidFill>
                  </a:rPr>
                  <a:t>, M Thabeng, E Toska, S </a:t>
                </a:r>
                <a:r>
                  <a:rPr lang="en-ZA" sz="1600" dirty="0" err="1">
                    <a:solidFill>
                      <a:srgbClr val="000000"/>
                    </a:solidFill>
                  </a:rPr>
                  <a:t>Tshaka</a:t>
                </a:r>
                <a:r>
                  <a:rPr lang="en-ZA" sz="1600" dirty="0">
                    <a:solidFill>
                      <a:srgbClr val="000000"/>
                    </a:solidFill>
                  </a:rPr>
                  <a:t>, T </a:t>
                </a:r>
                <a:r>
                  <a:rPr lang="en-ZA" sz="1600" dirty="0" err="1">
                    <a:solidFill>
                      <a:srgbClr val="000000"/>
                    </a:solidFill>
                  </a:rPr>
                  <a:t>Tsiba</a:t>
                </a:r>
                <a:r>
                  <a:rPr lang="en-ZA" sz="1600" dirty="0">
                    <a:solidFill>
                      <a:srgbClr val="000000"/>
                    </a:solidFill>
                  </a:rPr>
                  <a:t>, B Vale, J Van der Wal, T Walker, S Walters, P Wardle, C Wittesaele.</a:t>
                </a:r>
              </a:p>
              <a:p>
                <a:endParaRPr lang="en-ZA" sz="1600" dirty="0">
                  <a:solidFill>
                    <a:srgbClr val="000000"/>
                  </a:solidFill>
                </a:endParaRPr>
              </a:p>
              <a:p>
                <a:r>
                  <a:rPr lang="en-US" sz="1600" u="sng" dirty="0">
                    <a:solidFill>
                      <a:srgbClr val="000000"/>
                    </a:solidFill>
                  </a:rPr>
                  <a:t>Clinic </a:t>
                </a:r>
                <a:r>
                  <a:rPr lang="en-US" sz="1600" u="sng" dirty="0" err="1">
                    <a:solidFill>
                      <a:srgbClr val="000000"/>
                    </a:solidFill>
                  </a:rPr>
                  <a:t>team:</a:t>
                </a:r>
                <a:r>
                  <a:rPr lang="en-US" sz="1600" dirty="0" err="1">
                    <a:solidFill>
                      <a:srgbClr val="000000"/>
                    </a:solidFill>
                  </a:rPr>
                  <a:t>Nontuthuzelo</a:t>
                </a:r>
                <a:r>
                  <a:rPr lang="en-US" sz="1600" dirty="0">
                    <a:solidFill>
                      <a:srgbClr val="000000"/>
                    </a:solidFill>
                  </a:rPr>
                  <a:t> Bungane, Amanda Mbiko, </a:t>
                </a:r>
                <a:r>
                  <a:rPr lang="en-US" sz="1600" dirty="0" err="1">
                    <a:solidFill>
                      <a:srgbClr val="000000"/>
                    </a:solidFill>
                  </a:rPr>
                  <a:t>Zoliswa</a:t>
                </a:r>
                <a:r>
                  <a:rPr lang="en-US" sz="1600" dirty="0">
                    <a:solidFill>
                      <a:srgbClr val="000000"/>
                    </a:solidFill>
                  </a:rPr>
                  <a:t> Marikeni, Pumza Bellem.</a:t>
                </a:r>
              </a:p>
              <a:p>
                <a:endParaRPr lang="en-ZA" sz="1600" dirty="0">
                  <a:solidFill>
                    <a:srgbClr val="000000"/>
                  </a:solidFill>
                </a:endParaRPr>
              </a:p>
              <a:p>
                <a:r>
                  <a:rPr lang="en-US" sz="1600" u="sng" dirty="0">
                    <a:solidFill>
                      <a:srgbClr val="000000"/>
                    </a:solidFill>
                  </a:rPr>
                  <a:t>Research assistants: </a:t>
                </a:r>
                <a:r>
                  <a:rPr lang="en-US" sz="1600" dirty="0">
                    <a:solidFill>
                      <a:srgbClr val="000000"/>
                    </a:solidFill>
                  </a:rPr>
                  <a:t> N Bhambra, N </a:t>
                </a:r>
                <a:r>
                  <a:rPr lang="en-US" sz="1600" dirty="0" err="1">
                    <a:solidFill>
                      <a:srgbClr val="000000"/>
                    </a:solidFill>
                  </a:rPr>
                  <a:t>Bobrowitz</a:t>
                </a:r>
                <a:r>
                  <a:rPr lang="en-US" sz="1600" dirty="0">
                    <a:solidFill>
                      <a:srgbClr val="000000"/>
                    </a:solidFill>
                  </a:rPr>
                  <a:t>, K </a:t>
                </a:r>
                <a:r>
                  <a:rPr lang="en-US" sz="1600" dirty="0" err="1">
                    <a:solidFill>
                      <a:srgbClr val="000000"/>
                    </a:solidFill>
                  </a:rPr>
                  <a:t>Kidia</a:t>
                </a:r>
                <a:r>
                  <a:rPr lang="en-US" sz="1600" dirty="0">
                    <a:solidFill>
                      <a:srgbClr val="000000"/>
                    </a:solidFill>
                  </a:rPr>
                  <a:t>, A Naik, A Redfern, A Yakubovich, M Berezin, L Campeau, S Malunga, KE </a:t>
                </a:r>
                <a:r>
                  <a:rPr lang="en-US" sz="1600" dirty="0" err="1">
                    <a:solidFill>
                      <a:srgbClr val="000000"/>
                    </a:solidFill>
                  </a:rPr>
                  <a:t>Chademana</a:t>
                </a:r>
                <a:r>
                  <a:rPr lang="en-US" sz="1600" dirty="0">
                    <a:solidFill>
                      <a:srgbClr val="000000"/>
                    </a:solidFill>
                  </a:rPr>
                  <a:t>.</a:t>
                </a:r>
                <a:endParaRPr lang="en-ZA" sz="1600" dirty="0">
                  <a:solidFill>
                    <a:srgbClr val="000000"/>
                  </a:solidFill>
                </a:endParaRPr>
              </a:p>
            </p:txBody>
          </p:sp>
        </p:grpSp>
        <p:sp>
          <p:nvSpPr>
            <p:cNvPr id="6" name="TextBox 5"/>
            <p:cNvSpPr txBox="1"/>
            <p:nvPr/>
          </p:nvSpPr>
          <p:spPr>
            <a:xfrm>
              <a:off x="-1507692" y="-62646"/>
              <a:ext cx="12175690" cy="584691"/>
            </a:xfrm>
            <a:prstGeom prst="rect">
              <a:avLst/>
            </a:prstGeom>
            <a:solidFill>
              <a:schemeClr val="bg2"/>
            </a:solidFill>
          </p:spPr>
          <p:txBody>
            <a:bodyPr wrap="square" lIns="91359" tIns="45678" rIns="91359" bIns="45678" rtlCol="0">
              <a:spAutoFit/>
            </a:bodyPr>
            <a:lstStyle/>
            <a:p>
              <a:pPr defTabSz="457178"/>
              <a:r>
                <a:rPr lang="en-GB" sz="3200" b="1" dirty="0">
                  <a:solidFill>
                    <a:prstClr val="black"/>
                  </a:solidFill>
                </a:rPr>
                <a:t>INCREDIBLE TEAMS &amp; TEENS</a:t>
              </a:r>
            </a:p>
          </p:txBody>
        </p:sp>
      </p:grpSp>
    </p:spTree>
    <p:extLst>
      <p:ext uri="{BB962C8B-B14F-4D97-AF65-F5344CB8AC3E}">
        <p14:creationId xmlns:p14="http://schemas.microsoft.com/office/powerpoint/2010/main" val="59383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AEA2-F688-C24B-8893-6BCEF9E16F3A}"/>
              </a:ext>
            </a:extLst>
          </p:cNvPr>
          <p:cNvSpPr>
            <a:spLocks noGrp="1"/>
          </p:cNvSpPr>
          <p:nvPr>
            <p:ph type="title"/>
          </p:nvPr>
        </p:nvSpPr>
        <p:spPr>
          <a:xfrm>
            <a:off x="870204" y="266701"/>
            <a:ext cx="10451592" cy="1325563"/>
          </a:xfrm>
        </p:spPr>
        <p:txBody>
          <a:bodyPr anchor="ctr">
            <a:normAutofit/>
          </a:bodyPr>
          <a:lstStyle/>
          <a:p>
            <a:r>
              <a:rPr lang="en-US" dirty="0"/>
              <a:t>What is social protection?</a:t>
            </a:r>
          </a:p>
        </p:txBody>
      </p:sp>
      <p:graphicFrame>
        <p:nvGraphicFramePr>
          <p:cNvPr id="21" name="Content Placeholder 2">
            <a:extLst>
              <a:ext uri="{FF2B5EF4-FFF2-40B4-BE49-F238E27FC236}">
                <a16:creationId xmlns:a16="http://schemas.microsoft.com/office/drawing/2014/main" id="{FD301A78-95F7-41E6-8401-1C5CAF584F9E}"/>
              </a:ext>
            </a:extLst>
          </p:cNvPr>
          <p:cNvGraphicFramePr>
            <a:graphicFrameLocks noGrp="1"/>
          </p:cNvGraphicFramePr>
          <p:nvPr>
            <p:ph idx="1"/>
            <p:extLst>
              <p:ext uri="{D42A27DB-BD31-4B8C-83A1-F6EECF244321}">
                <p14:modId xmlns:p14="http://schemas.microsoft.com/office/powerpoint/2010/main" val="1907108704"/>
              </p:ext>
            </p:extLst>
          </p:nvPr>
        </p:nvGraphicFramePr>
        <p:xfrm>
          <a:off x="266700" y="1397000"/>
          <a:ext cx="116586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4BF64A2-AE92-4346-A86B-019480BABE4A}"/>
              </a:ext>
            </a:extLst>
          </p:cNvPr>
          <p:cNvPicPr>
            <a:picLocks noChangeAspect="1"/>
          </p:cNvPicPr>
          <p:nvPr/>
        </p:nvPicPr>
        <p:blipFill>
          <a:blip r:embed="rId8"/>
          <a:stretch>
            <a:fillRect/>
          </a:stretch>
        </p:blipFill>
        <p:spPr>
          <a:xfrm>
            <a:off x="5902681" y="2266950"/>
            <a:ext cx="1291167" cy="1162050"/>
          </a:xfrm>
          <a:prstGeom prst="rect">
            <a:avLst/>
          </a:prstGeom>
        </p:spPr>
      </p:pic>
      <p:pic>
        <p:nvPicPr>
          <p:cNvPr id="7" name="Picture 6">
            <a:extLst>
              <a:ext uri="{FF2B5EF4-FFF2-40B4-BE49-F238E27FC236}">
                <a16:creationId xmlns:a16="http://schemas.microsoft.com/office/drawing/2014/main" id="{EE21B401-33BA-4C4C-A23D-DEB7F8F31FE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66700" y="4416015"/>
            <a:ext cx="1717329" cy="1325563"/>
          </a:xfrm>
          <a:prstGeom prst="rect">
            <a:avLst/>
          </a:prstGeom>
        </p:spPr>
      </p:pic>
    </p:spTree>
    <p:extLst>
      <p:ext uri="{BB962C8B-B14F-4D97-AF65-F5344CB8AC3E}">
        <p14:creationId xmlns:p14="http://schemas.microsoft.com/office/powerpoint/2010/main" val="97777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tle 2">
            <a:extLst>
              <a:ext uri="{FF2B5EF4-FFF2-40B4-BE49-F238E27FC236}">
                <a16:creationId xmlns:a16="http://schemas.microsoft.com/office/drawing/2014/main" id="{95579190-B9E0-BE44-85CC-0881CE98DF58}"/>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7200" kern="1200">
                <a:solidFill>
                  <a:schemeClr val="tx1"/>
                </a:solidFill>
                <a:latin typeface="+mj-lt"/>
                <a:ea typeface="+mj-ea"/>
                <a:cs typeface="+mj-cs"/>
              </a:rPr>
              <a:t>What are social protection provisions? </a:t>
            </a:r>
          </a:p>
        </p:txBody>
      </p:sp>
      <p:sp>
        <p:nvSpPr>
          <p:cNvPr id="13" name="Rectangle: Rounded Corners 12">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E82956E-D97F-4344-AB75-4DDCC464775A}"/>
              </a:ext>
            </a:extLst>
          </p:cNvPr>
          <p:cNvSpPr>
            <a:spLocks noGrp="1"/>
          </p:cNvSpPr>
          <p:nvPr>
            <p:ph idx="1"/>
          </p:nvPr>
        </p:nvSpPr>
        <p:spPr>
          <a:xfrm>
            <a:off x="2566988" y="3962400"/>
            <a:ext cx="7058025" cy="581025"/>
          </a:xfrm>
        </p:spPr>
        <p:txBody>
          <a:bodyPr vert="horz" lIns="91440" tIns="45720" rIns="91440" bIns="45720" rtlCol="0" anchor="ctr">
            <a:normAutofit/>
          </a:bodyPr>
          <a:lstStyle/>
          <a:p>
            <a:pPr marL="0" indent="0" algn="ctr">
              <a:buNone/>
            </a:pPr>
            <a:r>
              <a:rPr lang="en-US" kern="1200">
                <a:solidFill>
                  <a:schemeClr val="bg1"/>
                </a:solidFill>
                <a:latin typeface="+mn-lt"/>
                <a:ea typeface="+mn-ea"/>
                <a:cs typeface="+mn-cs"/>
                <a:hlinkClick r:id="rId3"/>
              </a:rPr>
              <a:t>Menti</a:t>
            </a:r>
            <a:endParaRPr lang="en-US" kern="1200">
              <a:solidFill>
                <a:schemeClr val="bg1"/>
              </a:solidFill>
              <a:latin typeface="+mn-lt"/>
              <a:ea typeface="+mn-ea"/>
              <a:cs typeface="+mn-cs"/>
            </a:endParaRPr>
          </a:p>
        </p:txBody>
      </p:sp>
    </p:spTree>
    <p:extLst>
      <p:ext uri="{BB962C8B-B14F-4D97-AF65-F5344CB8AC3E}">
        <p14:creationId xmlns:p14="http://schemas.microsoft.com/office/powerpoint/2010/main" val="75508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EA4BCB0-C879-1B4D-8F2A-D8CED753E6E2}"/>
              </a:ext>
            </a:extLst>
          </p:cNvPr>
          <p:cNvSpPr/>
          <p:nvPr/>
        </p:nvSpPr>
        <p:spPr>
          <a:xfrm>
            <a:off x="4209703" y="2456259"/>
            <a:ext cx="3627323" cy="362732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Risk factors for </a:t>
            </a:r>
            <a:br>
              <a:rPr lang="en-US" sz="2800" b="1" dirty="0"/>
            </a:br>
            <a:r>
              <a:rPr lang="en-US" sz="2800" b="1" dirty="0"/>
              <a:t>non-adherence </a:t>
            </a:r>
            <a:br>
              <a:rPr lang="en-US" sz="2800" b="1" dirty="0"/>
            </a:br>
            <a:r>
              <a:rPr lang="en-US" sz="2800" b="1" dirty="0"/>
              <a:t>&amp; loss to follow up in care</a:t>
            </a:r>
          </a:p>
        </p:txBody>
      </p:sp>
      <p:sp>
        <p:nvSpPr>
          <p:cNvPr id="10" name="Oval 9">
            <a:extLst>
              <a:ext uri="{FF2B5EF4-FFF2-40B4-BE49-F238E27FC236}">
                <a16:creationId xmlns:a16="http://schemas.microsoft.com/office/drawing/2014/main" id="{0E3D7AB5-F949-6C46-95E5-C4AAF7630880}"/>
              </a:ext>
            </a:extLst>
          </p:cNvPr>
          <p:cNvSpPr/>
          <p:nvPr/>
        </p:nvSpPr>
        <p:spPr>
          <a:xfrm>
            <a:off x="8072812" y="3068254"/>
            <a:ext cx="1581986" cy="15819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Transport costs</a:t>
            </a:r>
          </a:p>
        </p:txBody>
      </p:sp>
      <p:sp>
        <p:nvSpPr>
          <p:cNvPr id="13" name="Oval 12">
            <a:extLst>
              <a:ext uri="{FF2B5EF4-FFF2-40B4-BE49-F238E27FC236}">
                <a16:creationId xmlns:a16="http://schemas.microsoft.com/office/drawing/2014/main" id="{144F4063-D62C-A240-AC90-6EF84F0B7441}"/>
              </a:ext>
            </a:extLst>
          </p:cNvPr>
          <p:cNvSpPr/>
          <p:nvPr/>
        </p:nvSpPr>
        <p:spPr>
          <a:xfrm>
            <a:off x="9167911" y="1416322"/>
            <a:ext cx="1581986" cy="15819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Travel distance</a:t>
            </a:r>
          </a:p>
        </p:txBody>
      </p:sp>
      <p:sp>
        <p:nvSpPr>
          <p:cNvPr id="14" name="Oval 13">
            <a:extLst>
              <a:ext uri="{FF2B5EF4-FFF2-40B4-BE49-F238E27FC236}">
                <a16:creationId xmlns:a16="http://schemas.microsoft.com/office/drawing/2014/main" id="{645D3125-94E4-8D41-987D-B240E642DC6D}"/>
              </a:ext>
            </a:extLst>
          </p:cNvPr>
          <p:cNvSpPr/>
          <p:nvPr/>
        </p:nvSpPr>
        <p:spPr>
          <a:xfrm>
            <a:off x="7046033" y="1383011"/>
            <a:ext cx="1581986" cy="15819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Food insecurity</a:t>
            </a:r>
          </a:p>
        </p:txBody>
      </p:sp>
      <p:sp>
        <p:nvSpPr>
          <p:cNvPr id="15" name="Oval 14">
            <a:extLst>
              <a:ext uri="{FF2B5EF4-FFF2-40B4-BE49-F238E27FC236}">
                <a16:creationId xmlns:a16="http://schemas.microsoft.com/office/drawing/2014/main" id="{CE913F86-4EF6-5644-A1EB-9D9D2879ADD2}"/>
              </a:ext>
            </a:extLst>
          </p:cNvPr>
          <p:cNvSpPr/>
          <p:nvPr/>
        </p:nvSpPr>
        <p:spPr>
          <a:xfrm>
            <a:off x="2331918" y="4790133"/>
            <a:ext cx="1857781" cy="185778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Disrupted family structures</a:t>
            </a:r>
          </a:p>
        </p:txBody>
      </p:sp>
      <p:sp>
        <p:nvSpPr>
          <p:cNvPr id="16" name="Oval 15">
            <a:extLst>
              <a:ext uri="{FF2B5EF4-FFF2-40B4-BE49-F238E27FC236}">
                <a16:creationId xmlns:a16="http://schemas.microsoft.com/office/drawing/2014/main" id="{7096BD5C-052B-444A-B84E-5F838AEA3270}"/>
              </a:ext>
            </a:extLst>
          </p:cNvPr>
          <p:cNvSpPr/>
          <p:nvPr/>
        </p:nvSpPr>
        <p:spPr>
          <a:xfrm>
            <a:off x="2541174" y="2846307"/>
            <a:ext cx="1581986" cy="15819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Mental health issues</a:t>
            </a:r>
          </a:p>
        </p:txBody>
      </p:sp>
      <p:sp>
        <p:nvSpPr>
          <p:cNvPr id="17" name="Oval 16">
            <a:extLst>
              <a:ext uri="{FF2B5EF4-FFF2-40B4-BE49-F238E27FC236}">
                <a16:creationId xmlns:a16="http://schemas.microsoft.com/office/drawing/2014/main" id="{2DACE710-E60F-9749-8E40-0BC4873F32A8}"/>
              </a:ext>
            </a:extLst>
          </p:cNvPr>
          <p:cNvSpPr/>
          <p:nvPr/>
        </p:nvSpPr>
        <p:spPr>
          <a:xfrm>
            <a:off x="3342169" y="1397566"/>
            <a:ext cx="1581986" cy="15819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Stigma</a:t>
            </a:r>
          </a:p>
        </p:txBody>
      </p:sp>
      <p:sp>
        <p:nvSpPr>
          <p:cNvPr id="18" name="Oval 17">
            <a:extLst>
              <a:ext uri="{FF2B5EF4-FFF2-40B4-BE49-F238E27FC236}">
                <a16:creationId xmlns:a16="http://schemas.microsoft.com/office/drawing/2014/main" id="{224F72B3-201C-3044-B4DE-407FDE2705B3}"/>
              </a:ext>
            </a:extLst>
          </p:cNvPr>
          <p:cNvSpPr/>
          <p:nvPr/>
        </p:nvSpPr>
        <p:spPr>
          <a:xfrm>
            <a:off x="811289" y="3653272"/>
            <a:ext cx="1581986" cy="15819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Caregiver illness</a:t>
            </a:r>
          </a:p>
        </p:txBody>
      </p:sp>
      <p:sp>
        <p:nvSpPr>
          <p:cNvPr id="19" name="Oval 18">
            <a:extLst>
              <a:ext uri="{FF2B5EF4-FFF2-40B4-BE49-F238E27FC236}">
                <a16:creationId xmlns:a16="http://schemas.microsoft.com/office/drawing/2014/main" id="{B6F75B4D-9D64-C747-B0B5-692733255873}"/>
              </a:ext>
            </a:extLst>
          </p:cNvPr>
          <p:cNvSpPr/>
          <p:nvPr/>
        </p:nvSpPr>
        <p:spPr>
          <a:xfrm>
            <a:off x="7699128" y="4790133"/>
            <a:ext cx="1857781" cy="1857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Non-disclosure of HIV-status to children</a:t>
            </a:r>
          </a:p>
        </p:txBody>
      </p:sp>
      <p:sp>
        <p:nvSpPr>
          <p:cNvPr id="12" name="Title 1">
            <a:extLst>
              <a:ext uri="{FF2B5EF4-FFF2-40B4-BE49-F238E27FC236}">
                <a16:creationId xmlns:a16="http://schemas.microsoft.com/office/drawing/2014/main" id="{80B3BADA-053C-3D4A-894D-091553D37A7B}"/>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rPr>
              <a:t>Structural deprivations </a:t>
            </a:r>
            <a:r>
              <a:rPr lang="en-US" sz="4000" b="1" dirty="0">
                <a:solidFill>
                  <a:schemeClr val="bg1"/>
                </a:solidFill>
                <a:sym typeface="Wingdings" pitchFamily="2" charset="2"/>
              </a:rPr>
              <a:t> </a:t>
            </a:r>
            <a:r>
              <a:rPr lang="en-US" sz="4000" b="1" dirty="0">
                <a:solidFill>
                  <a:schemeClr val="bg1"/>
                </a:solidFill>
              </a:rPr>
              <a:t>low adherence &amp; loss to follow up in care</a:t>
            </a:r>
          </a:p>
        </p:txBody>
      </p:sp>
      <p:sp>
        <p:nvSpPr>
          <p:cNvPr id="20" name="Oval 19">
            <a:extLst>
              <a:ext uri="{FF2B5EF4-FFF2-40B4-BE49-F238E27FC236}">
                <a16:creationId xmlns:a16="http://schemas.microsoft.com/office/drawing/2014/main" id="{003EDA32-79D8-4E49-A5FD-A5F8EA9B3F1F}"/>
              </a:ext>
            </a:extLst>
          </p:cNvPr>
          <p:cNvSpPr/>
          <p:nvPr/>
        </p:nvSpPr>
        <p:spPr>
          <a:xfrm>
            <a:off x="1450130" y="1405915"/>
            <a:ext cx="1581986" cy="15819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Violence</a:t>
            </a:r>
          </a:p>
        </p:txBody>
      </p:sp>
    </p:spTree>
    <p:extLst>
      <p:ext uri="{BB962C8B-B14F-4D97-AF65-F5344CB8AC3E}">
        <p14:creationId xmlns:p14="http://schemas.microsoft.com/office/powerpoint/2010/main" val="37022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5B5FA0-3120-4440-B489-85BE39A0FAB4}"/>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How can HIV-sensitive social protection address </a:t>
            </a:r>
            <a:r>
              <a:rPr lang="en-US">
                <a:solidFill>
                  <a:srgbClr val="FFFFFF"/>
                </a:solidFill>
              </a:rPr>
              <a:t>structural deprivations?</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1D2D8C8F-1E8E-439E-BFA9-8500DB5D3C6A}"/>
              </a:ext>
            </a:extLst>
          </p:cNvPr>
          <p:cNvGraphicFramePr>
            <a:graphicFrameLocks noGrp="1"/>
          </p:cNvGraphicFramePr>
          <p:nvPr>
            <p:ph idx="1"/>
            <p:extLst>
              <p:ext uri="{D42A27DB-BD31-4B8C-83A1-F6EECF244321}">
                <p14:modId xmlns:p14="http://schemas.microsoft.com/office/powerpoint/2010/main" val="20765463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549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DA528A0-F52A-9E46-A7C2-C2AFB5721C04}"/>
              </a:ext>
            </a:extLst>
          </p:cNvPr>
          <p:cNvSpPr>
            <a:spLocks noGrp="1"/>
          </p:cNvSpPr>
          <p:nvPr>
            <p:ph sz="half" idx="1"/>
          </p:nvPr>
        </p:nvSpPr>
        <p:spPr>
          <a:xfrm>
            <a:off x="795669" y="1230202"/>
            <a:ext cx="10732301" cy="4351338"/>
          </a:xfrm>
        </p:spPr>
        <p:txBody>
          <a:bodyPr anchor="ctr">
            <a:normAutofit/>
          </a:bodyPr>
          <a:lstStyle/>
          <a:p>
            <a:pPr marL="0" indent="0">
              <a:buNone/>
            </a:pPr>
            <a:r>
              <a:rPr lang="en-US" sz="3600" dirty="0"/>
              <a:t>Social protection </a:t>
            </a:r>
            <a:r>
              <a:rPr lang="en-US" sz="3600" b="1" dirty="0">
                <a:solidFill>
                  <a:srgbClr val="00A2FF"/>
                </a:solidFill>
              </a:rPr>
              <a:t>provisions (care + cash)</a:t>
            </a:r>
            <a:r>
              <a:rPr lang="en-US" sz="3600" dirty="0">
                <a:solidFill>
                  <a:srgbClr val="00A2FF"/>
                </a:solidFill>
              </a:rPr>
              <a:t> </a:t>
            </a:r>
            <a:r>
              <a:rPr lang="en-US" sz="3600" dirty="0"/>
              <a:t>that address the inherent structural barriers faced by people living with HIV</a:t>
            </a:r>
          </a:p>
          <a:p>
            <a:pPr marL="0" indent="0">
              <a:buNone/>
            </a:pPr>
            <a:endParaRPr lang="en-US" sz="3600" dirty="0"/>
          </a:p>
          <a:p>
            <a:pPr marL="0" indent="0">
              <a:buNone/>
            </a:pPr>
            <a:r>
              <a:rPr lang="en-US" sz="3600" dirty="0"/>
              <a:t>Ensure that provisions are able to respond to the unique vulnerabilities of </a:t>
            </a:r>
            <a:r>
              <a:rPr lang="en-US" sz="3600" b="1" dirty="0">
                <a:solidFill>
                  <a:srgbClr val="00A2FF"/>
                </a:solidFill>
              </a:rPr>
              <a:t>key populations</a:t>
            </a:r>
            <a:endParaRPr lang="en-US" sz="3600" dirty="0">
              <a:solidFill>
                <a:srgbClr val="00A2FF"/>
              </a:solidFill>
            </a:endParaRPr>
          </a:p>
        </p:txBody>
      </p:sp>
    </p:spTree>
    <p:extLst>
      <p:ext uri="{BB962C8B-B14F-4D97-AF65-F5344CB8AC3E}">
        <p14:creationId xmlns:p14="http://schemas.microsoft.com/office/powerpoint/2010/main" val="149145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txBox="1">
            <a:spLocks noChangeArrowheads="1"/>
          </p:cNvSpPr>
          <p:nvPr/>
        </p:nvSpPr>
        <p:spPr bwMode="auto">
          <a:xfrm>
            <a:off x="849504" y="1862342"/>
            <a:ext cx="5159828" cy="4085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00050" indent="-40005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 typeface="Wingdings" charset="0"/>
              <a:buNone/>
            </a:pPr>
            <a:r>
              <a:rPr lang="en-GB" sz="2200" b="1" dirty="0">
                <a:latin typeface="Calibri" charset="0"/>
              </a:rPr>
              <a:t>Longitudinal survey</a:t>
            </a:r>
          </a:p>
          <a:p>
            <a:pPr eaLnBrk="1" hangingPunct="1">
              <a:lnSpc>
                <a:spcPct val="80000"/>
              </a:lnSpc>
              <a:spcBef>
                <a:spcPct val="20000"/>
              </a:spcBef>
              <a:buFont typeface="Wingdings" charset="0"/>
              <a:buNone/>
            </a:pPr>
            <a:endParaRPr lang="en-GB" sz="800" dirty="0">
              <a:solidFill>
                <a:srgbClr val="000000"/>
              </a:solidFill>
              <a:latin typeface="Calibri" charset="0"/>
            </a:endParaRPr>
          </a:p>
          <a:p>
            <a:pPr marL="0" indent="0" eaLnBrk="1" hangingPunct="1">
              <a:lnSpc>
                <a:spcPct val="80000"/>
              </a:lnSpc>
              <a:spcBef>
                <a:spcPct val="20000"/>
              </a:spcBef>
            </a:pPr>
            <a:r>
              <a:rPr lang="en-GB" sz="2200" dirty="0">
                <a:solidFill>
                  <a:srgbClr val="000000"/>
                </a:solidFill>
                <a:latin typeface="Calibri" charset="0"/>
              </a:rPr>
              <a:t>Age: 10-17 </a:t>
            </a:r>
          </a:p>
          <a:p>
            <a:pPr marL="0" indent="0" eaLnBrk="1" hangingPunct="1">
              <a:lnSpc>
                <a:spcPct val="80000"/>
              </a:lnSpc>
              <a:spcBef>
                <a:spcPct val="20000"/>
              </a:spcBef>
            </a:pPr>
            <a:r>
              <a:rPr lang="en-GB" sz="2200" dirty="0">
                <a:solidFill>
                  <a:srgbClr val="000000"/>
                </a:solidFill>
                <a:latin typeface="Calibri" charset="0"/>
              </a:rPr>
              <a:t>3 provinces South Africa</a:t>
            </a:r>
          </a:p>
          <a:p>
            <a:pPr marL="0" indent="0" eaLnBrk="1" hangingPunct="1">
              <a:lnSpc>
                <a:spcPct val="80000"/>
              </a:lnSpc>
              <a:spcBef>
                <a:spcPct val="20000"/>
              </a:spcBef>
            </a:pPr>
            <a:r>
              <a:rPr lang="en-GB" sz="2200" dirty="0">
                <a:solidFill>
                  <a:srgbClr val="000000"/>
                </a:solidFill>
                <a:latin typeface="Calibri" charset="0"/>
              </a:rPr>
              <a:t>Stratified random sampling of census EAs</a:t>
            </a:r>
          </a:p>
          <a:p>
            <a:pPr marL="0" indent="0" eaLnBrk="1" hangingPunct="1">
              <a:lnSpc>
                <a:spcPct val="80000"/>
              </a:lnSpc>
              <a:spcBef>
                <a:spcPct val="20000"/>
              </a:spcBef>
            </a:pPr>
            <a:r>
              <a:rPr lang="en-GB" sz="2200" dirty="0">
                <a:solidFill>
                  <a:srgbClr val="000000"/>
                </a:solidFill>
                <a:latin typeface="Calibri" charset="0"/>
              </a:rPr>
              <a:t>Every household with a child aged 10-17</a:t>
            </a:r>
          </a:p>
          <a:p>
            <a:pPr marL="0" indent="0" eaLnBrk="1" hangingPunct="1">
              <a:lnSpc>
                <a:spcPct val="80000"/>
              </a:lnSpc>
              <a:spcBef>
                <a:spcPct val="20000"/>
              </a:spcBef>
            </a:pPr>
            <a:r>
              <a:rPr lang="en-GB" sz="2200" dirty="0">
                <a:solidFill>
                  <a:srgbClr val="000000"/>
                </a:solidFill>
                <a:latin typeface="Calibri" charset="0"/>
              </a:rPr>
              <a:t>97% follow-up in 2 provinces </a:t>
            </a:r>
          </a:p>
          <a:p>
            <a:pPr marL="0" indent="0" eaLnBrk="1" hangingPunct="1">
              <a:lnSpc>
                <a:spcPct val="80000"/>
              </a:lnSpc>
              <a:spcBef>
                <a:spcPct val="20000"/>
              </a:spcBef>
            </a:pPr>
            <a:r>
              <a:rPr lang="en-GB" sz="2200" dirty="0">
                <a:solidFill>
                  <a:srgbClr val="000000"/>
                </a:solidFill>
                <a:latin typeface="Calibri" charset="0"/>
              </a:rPr>
              <a:t>45% AIDS-affected</a:t>
            </a:r>
          </a:p>
          <a:p>
            <a:pPr marL="0" indent="0" eaLnBrk="1" hangingPunct="1">
              <a:lnSpc>
                <a:spcPct val="80000"/>
              </a:lnSpc>
              <a:spcBef>
                <a:spcPct val="20000"/>
              </a:spcBef>
            </a:pPr>
            <a:r>
              <a:rPr lang="en-GB" sz="2200" dirty="0">
                <a:solidFill>
                  <a:srgbClr val="000000"/>
                </a:solidFill>
                <a:latin typeface="Calibri" charset="0"/>
              </a:rPr>
              <a:t>Teen Advisory Group</a:t>
            </a:r>
            <a:endParaRPr lang="en-GB" sz="2200" dirty="0">
              <a:solidFill>
                <a:srgbClr val="0000FF"/>
              </a:solidFill>
              <a:latin typeface="+mn-lt"/>
            </a:endParaRPr>
          </a:p>
          <a:p>
            <a:pPr eaLnBrk="1" hangingPunct="1">
              <a:lnSpc>
                <a:spcPct val="80000"/>
              </a:lnSpc>
              <a:spcBef>
                <a:spcPct val="20000"/>
              </a:spcBef>
            </a:pPr>
            <a:endParaRPr lang="en-GB" sz="1000" b="1" dirty="0">
              <a:latin typeface="+mn-lt"/>
            </a:endParaRPr>
          </a:p>
          <a:p>
            <a:pPr eaLnBrk="1" hangingPunct="1">
              <a:lnSpc>
                <a:spcPct val="80000"/>
              </a:lnSpc>
              <a:spcBef>
                <a:spcPct val="20000"/>
              </a:spcBef>
            </a:pPr>
            <a:r>
              <a:rPr lang="en-GB" sz="2200" b="1" dirty="0">
                <a:latin typeface="+mn-lt"/>
              </a:rPr>
              <a:t>Measures</a:t>
            </a:r>
          </a:p>
          <a:p>
            <a:pPr eaLnBrk="1" hangingPunct="1">
              <a:lnSpc>
                <a:spcPct val="80000"/>
              </a:lnSpc>
              <a:spcBef>
                <a:spcPct val="20000"/>
              </a:spcBef>
            </a:pPr>
            <a:endParaRPr lang="en-GB" sz="800" dirty="0">
              <a:solidFill>
                <a:srgbClr val="000000"/>
              </a:solidFill>
              <a:latin typeface="+mn-lt"/>
            </a:endParaRPr>
          </a:p>
          <a:p>
            <a:pPr marL="0" indent="0" algn="just" eaLnBrk="1" hangingPunct="1">
              <a:lnSpc>
                <a:spcPct val="80000"/>
              </a:lnSpc>
              <a:spcBef>
                <a:spcPct val="20000"/>
              </a:spcBef>
            </a:pPr>
            <a:r>
              <a:rPr lang="en-GB" sz="2200" dirty="0">
                <a:solidFill>
                  <a:srgbClr val="000000"/>
                </a:solidFill>
                <a:latin typeface="Calibri" charset="0"/>
              </a:rPr>
              <a:t>Standardised scales, school, sex, mental health, family, fun, violence</a:t>
            </a:r>
            <a:r>
              <a:rPr lang="mr-IN" sz="2200" dirty="0">
                <a:solidFill>
                  <a:srgbClr val="000000"/>
                </a:solidFill>
                <a:latin typeface="Calibri" charset="0"/>
              </a:rPr>
              <a:t>…</a:t>
            </a:r>
            <a:endParaRPr lang="en-GB" sz="900" dirty="0">
              <a:solidFill>
                <a:srgbClr val="0000FF"/>
              </a:solidFill>
              <a:latin typeface="+mn-lt"/>
            </a:endParaRPr>
          </a:p>
          <a:p>
            <a:pPr eaLnBrk="1" hangingPunct="1">
              <a:lnSpc>
                <a:spcPct val="80000"/>
              </a:lnSpc>
              <a:spcBef>
                <a:spcPct val="20000"/>
              </a:spcBef>
              <a:buFont typeface="Wingdings" charset="0"/>
              <a:buNone/>
            </a:pPr>
            <a:endParaRPr lang="en-GB" sz="2200" dirty="0">
              <a:latin typeface="Calibri"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9002" y="1932304"/>
            <a:ext cx="5418268" cy="3157970"/>
          </a:xfrm>
          <a:prstGeom prst="rect">
            <a:avLst/>
          </a:prstGeom>
        </p:spPr>
      </p:pic>
      <p:sp>
        <p:nvSpPr>
          <p:cNvPr id="3" name="Rectangle 2"/>
          <p:cNvSpPr/>
          <p:nvPr/>
        </p:nvSpPr>
        <p:spPr>
          <a:xfrm>
            <a:off x="6093409" y="6446180"/>
            <a:ext cx="6098591" cy="338554"/>
          </a:xfrm>
          <a:prstGeom prst="rect">
            <a:avLst/>
          </a:prstGeom>
        </p:spPr>
        <p:txBody>
          <a:bodyPr wrap="square">
            <a:spAutoFit/>
          </a:bodyPr>
          <a:lstStyle/>
          <a:p>
            <a:pPr algn="just"/>
            <a:r>
              <a:rPr lang="en-GB" sz="1600" i="1" dirty="0">
                <a:ea typeface="Times New Roman" charset="0"/>
              </a:rPr>
              <a:t>Cluver, L, </a:t>
            </a:r>
            <a:r>
              <a:rPr lang="en-GB" sz="1600" i="1" dirty="0" err="1">
                <a:ea typeface="Times New Roman" charset="0"/>
              </a:rPr>
              <a:t>Orkin</a:t>
            </a:r>
            <a:r>
              <a:rPr lang="en-GB" sz="1600" i="1" dirty="0">
                <a:ea typeface="Times New Roman" charset="0"/>
              </a:rPr>
              <a:t>, M, Boyes, M et al (2013). Social Science and Medicine.</a:t>
            </a:r>
          </a:p>
        </p:txBody>
      </p:sp>
      <p:sp>
        <p:nvSpPr>
          <p:cNvPr id="9" name="Title 1">
            <a:extLst>
              <a:ext uri="{FF2B5EF4-FFF2-40B4-BE49-F238E27FC236}">
                <a16:creationId xmlns:a16="http://schemas.microsoft.com/office/drawing/2014/main" id="{784F3798-7A21-8D4B-8357-99E4D8133471}"/>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National survey (n=6000 adolescents, 2500 caregivers)</a:t>
            </a:r>
          </a:p>
        </p:txBody>
      </p:sp>
    </p:spTree>
    <p:extLst>
      <p:ext uri="{BB962C8B-B14F-4D97-AF65-F5344CB8AC3E}">
        <p14:creationId xmlns:p14="http://schemas.microsoft.com/office/powerpoint/2010/main" val="16410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8B8AFC4-D6D0-4847-A690-0BE9A5D00829}"/>
              </a:ext>
            </a:extLst>
          </p:cNvPr>
          <p:cNvGraphicFramePr/>
          <p:nvPr>
            <p:extLst>
              <p:ext uri="{D42A27DB-BD31-4B8C-83A1-F6EECF244321}">
                <p14:modId xmlns:p14="http://schemas.microsoft.com/office/powerpoint/2010/main" val="949211886"/>
              </p:ext>
            </p:extLst>
          </p:nvPr>
        </p:nvGraphicFramePr>
        <p:xfrm>
          <a:off x="1782851" y="1627054"/>
          <a:ext cx="4051121" cy="451139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8BDA5628-8DDE-574C-A9ED-C5230DCA19FC}"/>
              </a:ext>
            </a:extLst>
          </p:cNvPr>
          <p:cNvSpPr/>
          <p:nvPr/>
        </p:nvSpPr>
        <p:spPr>
          <a:xfrm>
            <a:off x="9846771" y="2385474"/>
            <a:ext cx="373511" cy="373479"/>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C5488F-C8DC-9341-9670-77DD899A1945}"/>
              </a:ext>
            </a:extLst>
          </p:cNvPr>
          <p:cNvSpPr/>
          <p:nvPr/>
        </p:nvSpPr>
        <p:spPr>
          <a:xfrm>
            <a:off x="9850162" y="2923088"/>
            <a:ext cx="373511" cy="373479"/>
          </a:xfrm>
          <a:prstGeom prst="rect">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5F22C3-89AD-5D4F-A572-5E726E875DB0}"/>
              </a:ext>
            </a:extLst>
          </p:cNvPr>
          <p:cNvSpPr txBox="1"/>
          <p:nvPr/>
        </p:nvSpPr>
        <p:spPr>
          <a:xfrm>
            <a:off x="10249128" y="2373237"/>
            <a:ext cx="2078943" cy="923330"/>
          </a:xfrm>
          <a:prstGeom prst="rect">
            <a:avLst/>
          </a:prstGeom>
          <a:noFill/>
        </p:spPr>
        <p:txBody>
          <a:bodyPr wrap="square" rtlCol="0">
            <a:spAutoFit/>
          </a:bodyPr>
          <a:lstStyle/>
          <a:p>
            <a:r>
              <a:rPr lang="en-US" dirty="0"/>
              <a:t>No cash transfer</a:t>
            </a:r>
          </a:p>
          <a:p>
            <a:endParaRPr lang="en-US" dirty="0"/>
          </a:p>
          <a:p>
            <a:r>
              <a:rPr lang="en-US" dirty="0"/>
              <a:t>Child cash transfer</a:t>
            </a:r>
          </a:p>
        </p:txBody>
      </p:sp>
      <p:sp>
        <p:nvSpPr>
          <p:cNvPr id="10" name="Rectangle 9">
            <a:extLst>
              <a:ext uri="{FF2B5EF4-FFF2-40B4-BE49-F238E27FC236}">
                <a16:creationId xmlns:a16="http://schemas.microsoft.com/office/drawing/2014/main" id="{7A23751A-B618-D444-8189-DC3D8C24DCF5}"/>
              </a:ext>
            </a:extLst>
          </p:cNvPr>
          <p:cNvSpPr/>
          <p:nvPr/>
        </p:nvSpPr>
        <p:spPr>
          <a:xfrm>
            <a:off x="3328295" y="6439936"/>
            <a:ext cx="8707707" cy="338554"/>
          </a:xfrm>
          <a:prstGeom prst="rect">
            <a:avLst/>
          </a:prstGeom>
        </p:spPr>
        <p:txBody>
          <a:bodyPr wrap="square">
            <a:spAutoFit/>
          </a:bodyPr>
          <a:lstStyle/>
          <a:p>
            <a:pPr algn="r"/>
            <a:r>
              <a:rPr lang="en-GB" sz="1600" i="1" dirty="0"/>
              <a:t>Cluver, Boyes, </a:t>
            </a:r>
            <a:r>
              <a:rPr lang="en-GB" sz="1600" i="1" dirty="0" err="1"/>
              <a:t>Orkin</a:t>
            </a:r>
            <a:r>
              <a:rPr lang="en-GB" sz="1600" i="1" dirty="0"/>
              <a:t>, </a:t>
            </a:r>
            <a:r>
              <a:rPr lang="en-GB" sz="1600" i="1" dirty="0" err="1"/>
              <a:t>Pantelic</a:t>
            </a:r>
            <a:r>
              <a:rPr lang="en-GB" sz="1600" i="1" dirty="0"/>
              <a:t>, </a:t>
            </a:r>
            <a:r>
              <a:rPr lang="en-GB" sz="1600" i="1" dirty="0" err="1"/>
              <a:t>Molwena</a:t>
            </a:r>
            <a:r>
              <a:rPr lang="en-GB" sz="1600" i="1" dirty="0"/>
              <a:t>, </a:t>
            </a:r>
            <a:r>
              <a:rPr lang="en-GB" sz="1600" i="1" dirty="0" err="1"/>
              <a:t>Sherr</a:t>
            </a:r>
            <a:r>
              <a:rPr lang="en-GB" sz="1600" i="1" dirty="0"/>
              <a:t> (2013). The Lancet Global Health</a:t>
            </a:r>
            <a:r>
              <a:rPr lang="en-GB" sz="1600" dirty="0"/>
              <a:t>.</a:t>
            </a:r>
          </a:p>
        </p:txBody>
      </p:sp>
      <p:graphicFrame>
        <p:nvGraphicFramePr>
          <p:cNvPr id="11" name="Chart 10">
            <a:extLst>
              <a:ext uri="{FF2B5EF4-FFF2-40B4-BE49-F238E27FC236}">
                <a16:creationId xmlns:a16="http://schemas.microsoft.com/office/drawing/2014/main" id="{505A65AE-BE5E-BC40-B178-40A3BDFD6D12}"/>
              </a:ext>
            </a:extLst>
          </p:cNvPr>
          <p:cNvGraphicFramePr/>
          <p:nvPr>
            <p:extLst>
              <p:ext uri="{D42A27DB-BD31-4B8C-83A1-F6EECF244321}">
                <p14:modId xmlns:p14="http://schemas.microsoft.com/office/powerpoint/2010/main" val="844717536"/>
              </p:ext>
            </p:extLst>
          </p:nvPr>
        </p:nvGraphicFramePr>
        <p:xfrm>
          <a:off x="6040003" y="1656936"/>
          <a:ext cx="4529526" cy="4481509"/>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a:extLst>
              <a:ext uri="{FF2B5EF4-FFF2-40B4-BE49-F238E27FC236}">
                <a16:creationId xmlns:a16="http://schemas.microsoft.com/office/drawing/2014/main" id="{C9D381C6-4063-CE47-BE92-5C33C5718A7B}"/>
              </a:ext>
            </a:extLst>
          </p:cNvPr>
          <p:cNvSpPr txBox="1">
            <a:spLocks/>
          </p:cNvSpPr>
          <p:nvPr/>
        </p:nvSpPr>
        <p:spPr>
          <a:xfrm>
            <a:off x="0" y="0"/>
            <a:ext cx="12192000" cy="1325563"/>
          </a:xfrm>
          <a:prstGeom prst="rect">
            <a:avLst/>
          </a:prstGeom>
          <a:solidFill>
            <a:srgbClr val="0C6D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Social protection reduces girls’ HIV risk (n=3500)</a:t>
            </a:r>
          </a:p>
        </p:txBody>
      </p:sp>
    </p:spTree>
    <p:extLst>
      <p:ext uri="{BB962C8B-B14F-4D97-AF65-F5344CB8AC3E}">
        <p14:creationId xmlns:p14="http://schemas.microsoft.com/office/powerpoint/2010/main" val="2133380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09212AC1A13749970546AC0ED2AA15" ma:contentTypeVersion="10" ma:contentTypeDescription="Create a new document." ma:contentTypeScope="" ma:versionID="d7f1686be07c46e5200cc3d4cbe587b7">
  <xsd:schema xmlns:xsd="http://www.w3.org/2001/XMLSchema" xmlns:xs="http://www.w3.org/2001/XMLSchema" xmlns:p="http://schemas.microsoft.com/office/2006/metadata/properties" xmlns:ns2="9a0a3b9b-96f1-4cc8-a023-6650bb8958dd" targetNamespace="http://schemas.microsoft.com/office/2006/metadata/properties" ma:root="true" ma:fieldsID="279b5a5d90d119dc2e44214e3e8119fd" ns2:_="">
    <xsd:import namespace="9a0a3b9b-96f1-4cc8-a023-6650bb8958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3b9b-96f1-4cc8-a023-6650bb895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7A2B12-5114-4B1A-94CD-1E68E80DEF49}"/>
</file>

<file path=customXml/itemProps2.xml><?xml version="1.0" encoding="utf-8"?>
<ds:datastoreItem xmlns:ds="http://schemas.openxmlformats.org/officeDocument/2006/customXml" ds:itemID="{D0375BD2-F165-418C-B0B5-895B0B72A577}"/>
</file>

<file path=customXml/itemProps3.xml><?xml version="1.0" encoding="utf-8"?>
<ds:datastoreItem xmlns:ds="http://schemas.openxmlformats.org/officeDocument/2006/customXml" ds:itemID="{9FBC44D3-C9ED-484F-B85B-68B9653938E1}"/>
</file>

<file path=docProps/app.xml><?xml version="1.0" encoding="utf-8"?>
<Properties xmlns="http://schemas.openxmlformats.org/officeDocument/2006/extended-properties" xmlns:vt="http://schemas.openxmlformats.org/officeDocument/2006/docPropsVTypes">
  <TotalTime>45</TotalTime>
  <Words>3055</Words>
  <Application>Microsoft Office PowerPoint</Application>
  <PresentationFormat>Widescreen</PresentationFormat>
  <Paragraphs>355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HIV-Sensitive Social Protection: Harnessing SDGs for people living with HIV</vt:lpstr>
      <vt:lpstr>PowerPoint Presentation</vt:lpstr>
      <vt:lpstr>What is social protection?</vt:lpstr>
      <vt:lpstr>What are social protection provisions? </vt:lpstr>
      <vt:lpstr>PowerPoint Presentation</vt:lpstr>
      <vt:lpstr>How can HIV-sensitive social protection address structural deprivations?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Accelerators to reach SDG targets for PLHIV</vt:lpstr>
      <vt:lpstr>PowerPoint Presentation</vt:lpstr>
      <vt:lpstr>PowerPoint Presentation</vt:lpstr>
      <vt:lpstr>SUPER-ACCELERATORS</vt:lpstr>
      <vt:lpstr>PowerPoint Presentation</vt:lpstr>
      <vt:lpstr>PowerPoint Presentation</vt:lpstr>
      <vt:lpstr>Evidence scarcity: HIV-sensitive social protection in an emergency</vt:lpstr>
      <vt:lpstr>PowerPoint Presentation</vt:lpstr>
      <vt:lpstr>What evidence do we need for HIV-sensitive social protection programming in humanitarian settings?</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HIV-Sensitive Social Protection: Harnessing SDGs for people living with HIV</dc:title>
  <dc:creator>Camille Wittesaele</dc:creator>
  <cp:lastModifiedBy>Sara Bernardini</cp:lastModifiedBy>
  <cp:revision>12</cp:revision>
  <dcterms:created xsi:type="dcterms:W3CDTF">2019-12-06T14:14:09Z</dcterms:created>
  <dcterms:modified xsi:type="dcterms:W3CDTF">2019-12-06T15:14:20Z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0x0101003309212AC1A13749970546AC0ED2AA15</vt:lpwstr>
  </property>
</Properties>
</file>